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10.xml"/>
  <Override ContentType="application/vnd.openxmlformats-officedocument.presentationml.comments+xml" PartName="/ppt/comments/comment17.xml"/>
  <Override ContentType="application/vnd.openxmlformats-officedocument.presentationml.comments+xml" PartName="/ppt/comments/comment8.xml"/>
  <Override ContentType="application/vnd.openxmlformats-officedocument.presentationml.comments+xml" PartName="/ppt/comments/comment6.xml"/>
  <Override ContentType="application/vnd.openxmlformats-officedocument.presentationml.comments+xml" PartName="/ppt/comments/comment19.xml"/>
  <Override ContentType="application/vnd.openxmlformats-officedocument.presentationml.comments+xml" PartName="/ppt/comments/comment20.xml"/>
  <Override ContentType="application/vnd.openxmlformats-officedocument.presentationml.comments+xml" PartName="/ppt/comments/comment3.xml"/>
  <Override ContentType="application/vnd.openxmlformats-officedocument.presentationml.comments+xml" PartName="/ppt/comments/comment15.xml"/>
  <Override ContentType="application/vnd.openxmlformats-officedocument.presentationml.comments+xml" PartName="/ppt/comments/comment13.xml"/>
  <Override ContentType="application/vnd.openxmlformats-officedocument.presentationml.comments+xml" PartName="/ppt/comments/comment16.xml"/>
  <Override ContentType="application/vnd.openxmlformats-officedocument.presentationml.comments+xml" PartName="/ppt/comments/comment11.xml"/>
  <Override ContentType="application/vnd.openxmlformats-officedocument.presentationml.comments+xml" PartName="/ppt/comments/comment2.xml"/>
  <Override ContentType="application/vnd.openxmlformats-officedocument.presentationml.comments+xml" PartName="/ppt/comments/comment5.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9.xml"/>
  <Override ContentType="application/vnd.openxmlformats-officedocument.presentationml.comments+xml" PartName="/ppt/comments/comment18.xml"/>
  <Override ContentType="application/vnd.openxmlformats-officedocument.presentationml.comments+xml" PartName="/ppt/comments/comment12.xml"/>
  <Override ContentType="application/vnd.openxmlformats-officedocument.presentationml.comments+xml" PartName="/ppt/comments/comment1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Lst>
  <p:sldSz cy="10058400" cx="7772400"/>
  <p:notesSz cx="6858000" cy="9144000"/>
  <p:embeddedFontLst>
    <p:embeddedFont>
      <p:font typeface="Halant"/>
      <p:regular r:id="rId30"/>
      <p:bold r:id="rId31"/>
    </p:embeddedFont>
    <p:embeddedFont>
      <p:font typeface="Inter SemiBold"/>
      <p:regular r:id="rId32"/>
      <p:bold r:id="rId33"/>
      <p:italic r:id="rId34"/>
      <p:boldItalic r:id="rId35"/>
    </p:embeddedFont>
    <p:embeddedFont>
      <p:font typeface="Inter"/>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0"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94FB84-5495-4280-81C0-AA667709DA44}">
  <a:tblStyle styleId="{6894FB84-5495-4280-81C0-AA667709DA4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Halant-bold.fntdata"/><Relationship Id="rId30" Type="http://schemas.openxmlformats.org/officeDocument/2006/relationships/font" Target="fonts/Halant-regular.fntdata"/><Relationship Id="rId11" Type="http://schemas.openxmlformats.org/officeDocument/2006/relationships/slide" Target="slides/slide4.xml"/><Relationship Id="rId33" Type="http://schemas.openxmlformats.org/officeDocument/2006/relationships/font" Target="fonts/InterSemiBold-bold.fntdata"/><Relationship Id="rId10" Type="http://schemas.openxmlformats.org/officeDocument/2006/relationships/slide" Target="slides/slide3.xml"/><Relationship Id="rId32" Type="http://schemas.openxmlformats.org/officeDocument/2006/relationships/font" Target="fonts/InterSemiBold-regular.fntdata"/><Relationship Id="rId13" Type="http://schemas.openxmlformats.org/officeDocument/2006/relationships/slide" Target="slides/slide6.xml"/><Relationship Id="rId35" Type="http://schemas.openxmlformats.org/officeDocument/2006/relationships/font" Target="fonts/InterSemiBold-boldItalic.fntdata"/><Relationship Id="rId12" Type="http://schemas.openxmlformats.org/officeDocument/2006/relationships/slide" Target="slides/slide5.xml"/><Relationship Id="rId34" Type="http://schemas.openxmlformats.org/officeDocument/2006/relationships/font" Target="fonts/InterSemiBold-italic.fntdata"/><Relationship Id="rId15" Type="http://schemas.openxmlformats.org/officeDocument/2006/relationships/slide" Target="slides/slide8.xml"/><Relationship Id="rId37" Type="http://schemas.openxmlformats.org/officeDocument/2006/relationships/font" Target="fonts/Inter-bold.fntdata"/><Relationship Id="rId14" Type="http://schemas.openxmlformats.org/officeDocument/2006/relationships/slide" Target="slides/slide7.xml"/><Relationship Id="rId36" Type="http://schemas.openxmlformats.org/officeDocument/2006/relationships/font" Target="fonts/Inter-regular.fntdata"/><Relationship Id="rId17" Type="http://schemas.openxmlformats.org/officeDocument/2006/relationships/slide" Target="slides/slide10.xml"/><Relationship Id="rId39" Type="http://schemas.openxmlformats.org/officeDocument/2006/relationships/font" Target="fonts/Inter-boldItalic.fntdata"/><Relationship Id="rId16" Type="http://schemas.openxmlformats.org/officeDocument/2006/relationships/slide" Target="slides/slide9.xml"/><Relationship Id="rId38" Type="http://schemas.openxmlformats.org/officeDocument/2006/relationships/font" Target="fonts/Inter-italic.fntdata"/><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11-27T22:50:57.822">
    <p:pos x="285" y="441"/>
    <p:text>@annie.jenson@thinkingnation.org 
Link and add questions.
_Assigned to annie.jenson@thinkingnation.org_</p:text>
  </p:cm>
</p:cmLst>
</file>

<file path=ppt/comments/comment10.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0" dt="2024-11-27T23:01:57.223">
    <p:pos x="285" y="441"/>
    <p:text>@annie.jenson@thinkingnation.org 
Link video and add questions.
_Assigned to annie.jenson@thinkingnation.org_</p:text>
  </p:cm>
</p:cmLst>
</file>

<file path=ppt/comments/comment1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1" dt="2024-11-27T22:50:57.822">
    <p:pos x="285" y="441"/>
    <p:text>@annie.jenson@thinkingnation.org 
Link and add questions.
_Assigned to annie.jenson@thinkingnation.org_</p:text>
  </p:cm>
</p:cmLst>
</file>

<file path=ppt/comments/comment1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2" dt="2024-11-27T22:55:35.226">
    <p:pos x="285" y="441"/>
    <p:text>@annie.jenson@thinkingnation.org 
Link and add questions.
_Assigned to annie.jenson@thinkingnation.org_</p:text>
  </p:cm>
</p:cmLst>
</file>

<file path=ppt/comments/comment1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3" dt="2024-11-27T22:57:45.246">
    <p:pos x="285" y="441"/>
    <p:text>@annie.jenson@thinkingnation.org 
Link video and add questions.
_Assigned to annie.jenson@thinkingnation.org_</p:text>
  </p:cm>
</p:cmLst>
</file>

<file path=ppt/comments/comment1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4" dt="2024-11-27T22:58:33.584">
    <p:pos x="285" y="441"/>
    <p:text>@annie.jenson@thinkingnation.org 
Link video and add questions.
_Assigned to annie.jenson@thinkingnation.org_</p:text>
  </p:cm>
</p:cmLst>
</file>

<file path=ppt/comments/comment1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5" dt="2024-11-27T22:58:54.052">
    <p:pos x="285" y="441"/>
    <p:text>@annie.jenson@thinkingnation.org 
Link video and add questions.
_Assigned to annie.jenson@thinkingnation.org_</p:text>
  </p:cm>
</p:cmLst>
</file>

<file path=ppt/comments/comment1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6" dt="2024-11-27T22:59:38.538">
    <p:pos x="285" y="441"/>
    <p:text>@annie.jenson@thinkingnation.org 
Link video and add questions.
_Assigned to annie.jenson@thinkingnation.org_</p:text>
  </p:cm>
</p:cmLst>
</file>

<file path=ppt/comments/comment1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7" dt="2024-11-27T23:00:15.568">
    <p:pos x="285" y="441"/>
    <p:text>@annie.jenson@thinkingnation.org 
Link video and add questions.
_Assigned to annie.jenson@thinkingnation.org_</p:text>
  </p:cm>
</p:cmLst>
</file>

<file path=ppt/comments/comment1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8" dt="2024-11-27T23:00:39.167">
    <p:pos x="285" y="441"/>
    <p:text>@annie.jenson@thinkingnation.org 
Link video and add questions.
_Assigned to annie.jenson@thinkingnation.org_</p:text>
  </p:cm>
</p:cmLst>
</file>

<file path=ppt/comments/comment19.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9" dt="2024-11-27T23:01:18.313">
    <p:pos x="285" y="441"/>
    <p:text>@annie.jenson@thinkingnation.org 
Link video and add questions.
_Assigned to annie.jenson@thinkingnation.org_</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4-11-27T22:55:35.226">
    <p:pos x="285" y="441"/>
    <p:text>@annie.jenson@thinkingnation.org 
Link and add questions.
_Assigned to annie.jenson@thinkingnation.org_</p:text>
  </p:cm>
</p:cmLst>
</file>

<file path=ppt/comments/comment20.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0" dt="2024-11-27T23:01:57.223">
    <p:pos x="285" y="441"/>
    <p:text>@annie.jenson@thinkingnation.org 
Link video and add questions.
_Assigned to annie.jenson@thinkingnation.org_</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4-11-27T22:57:45.246">
    <p:pos x="285" y="441"/>
    <p:text>@annie.jenson@thinkingnation.org 
Link video and add questions.
_Assigned to annie.jenson@thinkingnation.org_</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4-11-27T22:58:33.584">
    <p:pos x="285" y="441"/>
    <p:text>@annie.jenson@thinkingnation.org 
Link video and add questions.
_Assigned to annie.jenson@thinkingnation.org_</p:tex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5" dt="2024-11-27T22:58:54.052">
    <p:pos x="285" y="441"/>
    <p:text>@annie.jenson@thinkingnation.org 
Link video and add questions.
_Assigned to annie.jenson@thinkingnation.org_</p:tex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6" dt="2024-11-27T22:59:38.538">
    <p:pos x="285" y="441"/>
    <p:text>@annie.jenson@thinkingnation.org 
Link video and add questions.
_Assigned to annie.jenson@thinkingnation.org_</p:tex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7" dt="2024-11-27T23:00:15.568">
    <p:pos x="285" y="441"/>
    <p:text>@annie.jenson@thinkingnation.org 
Link video and add questions.
_Assigned to annie.jenson@thinkingnation.org_</p:text>
  </p:cm>
</p:cmLst>
</file>

<file path=ppt/comments/comment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8" dt="2024-11-27T23:00:39.167">
    <p:pos x="285" y="441"/>
    <p:text>@annie.jenson@thinkingnation.org 
Link video and add questions.
_Assigned to annie.jenson@thinkingnation.org_</p:text>
  </p:cm>
</p:cmLst>
</file>

<file path=ppt/comments/comment9.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9" dt="2024-11-27T23:01:18.313">
    <p:pos x="285" y="441"/>
    <p:text>@annie.jenson@thinkingnation.org 
Link video and add questions.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7aa5d5c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7aa5d5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067aa5d5c9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067aa5d5c9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067aa5d5c9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067aa5d5c9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1ada359c90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1ada359c9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1ada359c90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1ada359c90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1ada359c90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1ada359c9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ada359c90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ada359c90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1ada359c90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1ada359c90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1ada359c90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31ada359c90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31ada359c90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1ada359c90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31ada359c90_0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31ada359c90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067aa5d5c9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067aa5d5c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31ada359c90_0_1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31ada359c90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31ada359c90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31ada359c90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1ada359c90_0_1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31ada359c90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067aa5d5c9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067aa5d5c9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067aa5d5c9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067aa5d5c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067aa5d5c9_0_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067aa5d5c9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067aa5d5c9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067aa5d5c9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67aa5d5c9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067aa5d5c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067aa5d5c9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067aa5d5c9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067aa5d5c9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067aa5d5c9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emIpB9-w7jU?feature=shared&amp;t=551" TargetMode="External"/><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comments" Target="../comments/comment9.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2.png"/><Relationship Id="rId7"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comments" Target="../comments/comment10.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3.png"/><Relationship Id="rId7"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comments" Target="../comments/comment1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comments" Target="../comments/comment12.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5.png"/><Relationship Id="rId7"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comments" Target="../comments/comment13.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comments" Target="../comments/comment14.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7.png"/><Relationship Id="rId7"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comments" Target="../comments/comment15.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8.png"/><Relationship Id="rId7"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comments" Target="../comments/comment16.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9.png"/><Relationship Id="rId7" Type="http://schemas.openxmlformats.org/officeDocument/2006/relationships/image" Target="../media/image1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comments" Target="../comments/comment17.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0.png"/><Relationship Id="rId7"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comments" Target="../comments/comment18.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1.png"/><Relationship Id="rId7" Type="http://schemas.openxmlformats.org/officeDocument/2006/relationships/image" Target="../media/image1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comments" Target="../comments/comment19.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2.png"/><Relationship Id="rId7" Type="http://schemas.openxmlformats.org/officeDocument/2006/relationships/image" Target="../media/image1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comments" Target="../comments/comment20.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3.png"/><Relationship Id="rId7" Type="http://schemas.openxmlformats.org/officeDocument/2006/relationships/image" Target="../media/image1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comments" Target="../comments/comment2.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5.png"/><Relationship Id="rId7"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comments" Target="../comments/comment3.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comments" Target="../comments/comment4.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7.png"/><Relationship Id="rId7"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comments" Target="../comments/comment5.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8.png"/><Relationship Id="rId7"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comments" Target="../comments/comment6.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9.png"/><Relationship Id="rId7"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comments" Target="../comments/comment7.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0.png"/><Relationship Id="rId7"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comments" Target="../comments/comment8.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1.png"/><Relationship Id="rId7"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453675" y="548250"/>
            <a:ext cx="69864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Watch the video clip about History as Detective Work and answer the questions below. Then, r</a:t>
            </a:r>
            <a:r>
              <a:rPr lang="en" sz="1200">
                <a:solidFill>
                  <a:srgbClr val="000000"/>
                </a:solidFill>
                <a:latin typeface="Halant"/>
                <a:ea typeface="Halant"/>
                <a:cs typeface="Halant"/>
                <a:sym typeface="Halant"/>
              </a:rPr>
              <a:t>ead through</a:t>
            </a:r>
            <a:r>
              <a:rPr lang="en" sz="1200">
                <a:latin typeface="Halant"/>
                <a:ea typeface="Halant"/>
                <a:cs typeface="Halant"/>
                <a:sym typeface="Halant"/>
              </a:rPr>
              <a:t> the explanations of the roles of Crime Scene Investigators and Historians. With a partner, consider the similarities and fill out the graphic organizer.</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a:t>
            </a:r>
            <a:r>
              <a:rPr b="1" lang="en" sz="1200">
                <a:latin typeface="Halant"/>
                <a:ea typeface="Halant"/>
                <a:cs typeface="Halant"/>
                <a:sym typeface="Halant"/>
              </a:rPr>
              <a:t> </a:t>
            </a:r>
            <a:r>
              <a:rPr lang="en" sz="1200">
                <a:latin typeface="Halant"/>
                <a:ea typeface="Halant"/>
                <a:cs typeface="Halant"/>
                <a:sym typeface="Halant"/>
              </a:rPr>
              <a:t>Minnesota Historical Society, “</a:t>
            </a:r>
            <a:r>
              <a:rPr lang="en" sz="1200">
                <a:solidFill>
                  <a:srgbClr val="0F0F0F"/>
                </a:solidFill>
                <a:highlight>
                  <a:srgbClr val="FFFFFF"/>
                </a:highlight>
                <a:latin typeface="Halant"/>
                <a:ea typeface="Halant"/>
                <a:cs typeface="Halant"/>
                <a:sym typeface="Halant"/>
              </a:rPr>
              <a:t>History as Detective Work: Writing, Research and Sherlock Holmes,” November 17, 2022.</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rPr lang="en" sz="1200">
                <a:solidFill>
                  <a:srgbClr val="0F0F0F"/>
                </a:solidFill>
                <a:highlight>
                  <a:srgbClr val="FFFFFF"/>
                </a:highlight>
                <a:latin typeface="Inter"/>
                <a:ea typeface="Inter"/>
                <a:cs typeface="Inter"/>
                <a:sym typeface="Inter"/>
              </a:rPr>
              <a:t>Note: Dr. Chantel Rodriguez is a Senior Public Historian for the Minnesota Historical Society.</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rgbClr val="0F0F0F"/>
                </a:solidFill>
                <a:highlight>
                  <a:srgbClr val="FFFFFF"/>
                </a:highlight>
                <a:latin typeface="Halant"/>
                <a:ea typeface="Halant"/>
                <a:cs typeface="Halant"/>
                <a:sym typeface="Halant"/>
              </a:rPr>
              <a:t>Questions</a:t>
            </a:r>
            <a:endParaRPr b="1" sz="1200">
              <a:solidFill>
                <a:srgbClr val="0F0F0F"/>
              </a:solidFill>
              <a:highlight>
                <a:srgbClr val="FFFFFF"/>
              </a:highlight>
              <a:latin typeface="Halant"/>
              <a:ea typeface="Halant"/>
              <a:cs typeface="Halant"/>
              <a:sym typeface="Halant"/>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is the work of historians collaborative?</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does Dr. Rodriguez approach her work as a detective seeking evidence?</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60" name="Google Shape;60;p13"/>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61" name="Google Shape;61;p13"/>
          <p:cNvSpPr txBox="1"/>
          <p:nvPr/>
        </p:nvSpPr>
        <p:spPr>
          <a:xfrm>
            <a:off x="453675" y="3758700"/>
            <a:ext cx="6986400" cy="273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Imagine</a:t>
            </a:r>
            <a:r>
              <a:rPr lang="en" sz="1200">
                <a:solidFill>
                  <a:schemeClr val="dk1"/>
                </a:solidFill>
                <a:latin typeface="Inter"/>
                <a:ea typeface="Inter"/>
                <a:cs typeface="Inter"/>
                <a:sym typeface="Inter"/>
              </a:rPr>
              <a:t>, for a moment, the job of a Crime Scene Investigator (CSI). Their work involves carefully following specific steps when they arrive at a crime scene, even though they weren’t there when the crime happened. The CSI's role is to gather, preserve, and analyze physical evidence. They take photos, collect fingerprints, and gather DNA, all to piece together what happened. These steps are crucial in helping the police </a:t>
            </a:r>
            <a:r>
              <a:rPr lang="en" sz="1200">
                <a:solidFill>
                  <a:schemeClr val="dk1"/>
                </a:solidFill>
                <a:latin typeface="Inter"/>
                <a:ea typeface="Inter"/>
                <a:cs typeface="Inter"/>
                <a:sym typeface="Inter"/>
              </a:rPr>
              <a:t>understand</a:t>
            </a:r>
            <a:r>
              <a:rPr lang="en" sz="1200">
                <a:solidFill>
                  <a:schemeClr val="dk1"/>
                </a:solidFill>
                <a:latin typeface="Inter"/>
                <a:ea typeface="Inter"/>
                <a:cs typeface="Inter"/>
                <a:sym typeface="Inter"/>
              </a:rPr>
              <a:t> the crime scene and solve specific cases. The techniques that crime scene investigators use can be applied repeatedly, giving them a method to figure out what took place.</a:t>
            </a:r>
            <a:endParaRPr sz="1200">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lang="en" sz="1200">
                <a:solidFill>
                  <a:schemeClr val="dk1"/>
                </a:solidFill>
                <a:latin typeface="Inter"/>
                <a:ea typeface="Inter"/>
                <a:cs typeface="Inter"/>
                <a:sym typeface="Inter"/>
              </a:rPr>
              <a:t>Similarly, Historians, who study the past, examine sources, documents, records, artifacts, and other historical evidence to understand past events. They work to reconstruct how people lived, what events shaped societies, and how these events connect to issues we face today. Historians also have specific methods for analyzing and thinking about past events. Programs like </a:t>
            </a:r>
            <a:r>
              <a:rPr b="1" lang="en" sz="1200">
                <a:solidFill>
                  <a:schemeClr val="dk1"/>
                </a:solidFill>
                <a:latin typeface="Inter"/>
                <a:ea typeface="Inter"/>
                <a:cs typeface="Inter"/>
                <a:sym typeface="Inter"/>
              </a:rPr>
              <a:t>Thinking Nation</a:t>
            </a:r>
            <a:r>
              <a:rPr lang="en" sz="1200">
                <a:solidFill>
                  <a:schemeClr val="dk1"/>
                </a:solidFill>
                <a:latin typeface="Inter"/>
                <a:ea typeface="Inter"/>
                <a:cs typeface="Inter"/>
                <a:sym typeface="Inter"/>
              </a:rPr>
              <a:t> aim to help students and teachers learn and apply these skills to better understand history.</a:t>
            </a:r>
            <a:endParaRPr sz="1200">
              <a:latin typeface="Inter"/>
              <a:ea typeface="Inter"/>
              <a:cs typeface="Inter"/>
              <a:sym typeface="Inter"/>
            </a:endParaRPr>
          </a:p>
        </p:txBody>
      </p:sp>
      <p:sp>
        <p:nvSpPr>
          <p:cNvPr id="62" name="Google Shape;62;p13"/>
          <p:cNvSpPr txBox="1"/>
          <p:nvPr/>
        </p:nvSpPr>
        <p:spPr>
          <a:xfrm>
            <a:off x="503838" y="65834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Crime Scene Investigator (CSI)</a:t>
            </a:r>
            <a:endParaRPr b="1" sz="1600">
              <a:latin typeface="Inter"/>
              <a:ea typeface="Inter"/>
              <a:cs typeface="Inter"/>
              <a:sym typeface="Inter"/>
            </a:endParaRPr>
          </a:p>
        </p:txBody>
      </p:sp>
      <p:sp>
        <p:nvSpPr>
          <p:cNvPr id="63" name="Google Shape;63;p13"/>
          <p:cNvSpPr txBox="1"/>
          <p:nvPr/>
        </p:nvSpPr>
        <p:spPr>
          <a:xfrm>
            <a:off x="4970083" y="65834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Historian</a:t>
            </a:r>
            <a:endParaRPr sz="1800">
              <a:latin typeface="Inter"/>
              <a:ea typeface="Inter"/>
              <a:cs typeface="Inter"/>
              <a:sym typeface="Inter"/>
            </a:endParaRPr>
          </a:p>
        </p:txBody>
      </p:sp>
      <p:sp>
        <p:nvSpPr>
          <p:cNvPr id="64" name="Google Shape;64;p13"/>
          <p:cNvSpPr txBox="1"/>
          <p:nvPr/>
        </p:nvSpPr>
        <p:spPr>
          <a:xfrm>
            <a:off x="3199613" y="6831140"/>
            <a:ext cx="1373100" cy="450600"/>
          </a:xfrm>
          <a:prstGeom prst="rect">
            <a:avLst/>
          </a:prstGeom>
          <a:noFill/>
          <a:ln cap="flat" cmpd="sng" w="19050">
            <a:solidFill>
              <a:srgbClr val="000000"/>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65" name="Google Shape;65;p13"/>
          <p:cNvGraphicFramePr/>
          <p:nvPr/>
        </p:nvGraphicFramePr>
        <p:xfrm>
          <a:off x="503824" y="8329629"/>
          <a:ext cx="3000000" cy="3000000"/>
        </p:xfrm>
        <a:graphic>
          <a:graphicData uri="http://schemas.openxmlformats.org/drawingml/2006/table">
            <a:tbl>
              <a:tblPr>
                <a:noFill/>
                <a:tableStyleId>{6894FB84-5495-4280-81C0-AA667709DA44}</a:tableStyleId>
              </a:tblPr>
              <a:tblGrid>
                <a:gridCol w="2254925"/>
                <a:gridCol w="2254925"/>
                <a:gridCol w="2254925"/>
              </a:tblGrid>
              <a:tr h="979500">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66" name="Google Shape;66;p13"/>
          <p:cNvSpPr/>
          <p:nvPr/>
        </p:nvSpPr>
        <p:spPr>
          <a:xfrm rot="-5400000">
            <a:off x="3411863" y="49652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0" name="Shape 190"/>
        <p:cNvGrpSpPr/>
        <p:nvPr/>
      </p:nvGrpSpPr>
      <p:grpSpPr>
        <a:xfrm>
          <a:off x="0" y="0"/>
          <a:ext cx="0" cy="0"/>
          <a:chOff x="0" y="0"/>
          <a:chExt cx="0" cy="0"/>
        </a:xfrm>
      </p:grpSpPr>
      <p:sp>
        <p:nvSpPr>
          <p:cNvPr id="191" name="Google Shape;191;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2400">
              <a:solidFill>
                <a:schemeClr val="dk1"/>
              </a:solidFill>
              <a:latin typeface="Halant"/>
              <a:ea typeface="Halant"/>
              <a:cs typeface="Halant"/>
              <a:sym typeface="Halant"/>
            </a:endParaRPr>
          </a:p>
        </p:txBody>
      </p:sp>
      <p:pic>
        <p:nvPicPr>
          <p:cNvPr id="192" name="Google Shape;192;p2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93" name="Google Shape;193;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22"/>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Arguments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Arguments</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Arguments.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96" name="Google Shape;196;p22"/>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97" name="Google Shape;197;p22"/>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98" name="Google Shape;198;p22"/>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997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10200">
                <a:tc>
                  <a:txBody>
                    <a:bodyPr/>
                    <a:lstStyle/>
                    <a:p>
                      <a:pPr indent="0" lvl="0" marL="0" rtl="0" algn="l">
                        <a:spcBef>
                          <a:spcPts val="0"/>
                        </a:spcBef>
                        <a:spcAft>
                          <a:spcPts val="0"/>
                        </a:spcAft>
                        <a:buNone/>
                      </a:pPr>
                      <a:r>
                        <a:rPr lang="en" sz="1200">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99" name="Google Shape;199;p22"/>
          <p:cNvPicPr preferRelativeResize="0"/>
          <p:nvPr/>
        </p:nvPicPr>
        <p:blipFill>
          <a:blip r:embed="rId6">
            <a:alphaModFix/>
          </a:blip>
          <a:stretch>
            <a:fillRect/>
          </a:stretch>
        </p:blipFill>
        <p:spPr>
          <a:xfrm>
            <a:off x="2167025" y="1423825"/>
            <a:ext cx="615075" cy="615050"/>
          </a:xfrm>
          <a:prstGeom prst="rect">
            <a:avLst/>
          </a:prstGeom>
          <a:noFill/>
          <a:ln>
            <a:noFill/>
          </a:ln>
        </p:spPr>
      </p:pic>
      <p:pic>
        <p:nvPicPr>
          <p:cNvPr id="200" name="Google Shape;200;p22"/>
          <p:cNvPicPr preferRelativeResize="0"/>
          <p:nvPr/>
        </p:nvPicPr>
        <p:blipFill>
          <a:blip r:embed="rId6">
            <a:alphaModFix/>
          </a:blip>
          <a:stretch>
            <a:fillRect/>
          </a:stretch>
        </p:blipFill>
        <p:spPr>
          <a:xfrm>
            <a:off x="5142500" y="1423825"/>
            <a:ext cx="615075" cy="615050"/>
          </a:xfrm>
          <a:prstGeom prst="rect">
            <a:avLst/>
          </a:prstGeom>
          <a:noFill/>
          <a:ln>
            <a:noFill/>
          </a:ln>
        </p:spPr>
      </p:pic>
      <p:pic>
        <p:nvPicPr>
          <p:cNvPr id="201" name="Google Shape;201;p22"/>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207" name="Google Shape;207;p2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08" name="Google Shape;208;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0" name="Google Shape;210;p23"/>
          <p:cNvSpPr txBox="1"/>
          <p:nvPr/>
        </p:nvSpPr>
        <p:spPr>
          <a:xfrm>
            <a:off x="453675" y="700650"/>
            <a:ext cx="69864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Quantitative Analysis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Quantitative Analysis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Quantitative Analysis.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11" name="Google Shape;211;p23"/>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212" name="Google Shape;212;p23"/>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13" name="Google Shape;213;p23"/>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557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911075">
                <a:tc>
                  <a:txBody>
                    <a:bodyPr/>
                    <a:lstStyle/>
                    <a:p>
                      <a:pPr indent="0" lvl="0" marL="0" rtl="0" algn="l">
                        <a:spcBef>
                          <a:spcPts val="0"/>
                        </a:spcBef>
                        <a:spcAft>
                          <a:spcPts val="0"/>
                        </a:spcAft>
                        <a:buNone/>
                      </a:pPr>
                      <a:r>
                        <a:rPr lang="en" sz="1200">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214" name="Google Shape;214;p23"/>
          <p:cNvPicPr preferRelativeResize="0"/>
          <p:nvPr/>
        </p:nvPicPr>
        <p:blipFill>
          <a:blip r:embed="rId6">
            <a:alphaModFix/>
          </a:blip>
          <a:stretch>
            <a:fillRect/>
          </a:stretch>
        </p:blipFill>
        <p:spPr>
          <a:xfrm>
            <a:off x="2161300" y="1422575"/>
            <a:ext cx="620800" cy="620800"/>
          </a:xfrm>
          <a:prstGeom prst="rect">
            <a:avLst/>
          </a:prstGeom>
          <a:noFill/>
          <a:ln>
            <a:noFill/>
          </a:ln>
        </p:spPr>
      </p:pic>
      <p:pic>
        <p:nvPicPr>
          <p:cNvPr id="215" name="Google Shape;215;p23"/>
          <p:cNvPicPr preferRelativeResize="0"/>
          <p:nvPr/>
        </p:nvPicPr>
        <p:blipFill>
          <a:blip r:embed="rId6">
            <a:alphaModFix/>
          </a:blip>
          <a:stretch>
            <a:fillRect/>
          </a:stretch>
        </p:blipFill>
        <p:spPr>
          <a:xfrm>
            <a:off x="5095000" y="1422575"/>
            <a:ext cx="620800" cy="620800"/>
          </a:xfrm>
          <a:prstGeom prst="rect">
            <a:avLst/>
          </a:prstGeom>
          <a:noFill/>
          <a:ln>
            <a:noFill/>
          </a:ln>
        </p:spPr>
      </p:pic>
      <p:pic>
        <p:nvPicPr>
          <p:cNvPr id="216" name="Google Shape;216;p23"/>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22" name="Google Shape;222;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3" name="Google Shape;223;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5" name="Google Shape;225;p24"/>
          <p:cNvSpPr txBox="1"/>
          <p:nvPr/>
        </p:nvSpPr>
        <p:spPr>
          <a:xfrm>
            <a:off x="453675" y="548250"/>
            <a:ext cx="6986400" cy="3694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Watch the video clip about History as Detective Work and answer the questions below. Then, r</a:t>
            </a:r>
            <a:r>
              <a:rPr lang="en" sz="1200">
                <a:solidFill>
                  <a:srgbClr val="000000"/>
                </a:solidFill>
                <a:latin typeface="Halant"/>
                <a:ea typeface="Halant"/>
                <a:cs typeface="Halant"/>
                <a:sym typeface="Halant"/>
              </a:rPr>
              <a:t>ead through</a:t>
            </a:r>
            <a:r>
              <a:rPr lang="en" sz="1200">
                <a:latin typeface="Halant"/>
                <a:ea typeface="Halant"/>
                <a:cs typeface="Halant"/>
                <a:sym typeface="Halant"/>
              </a:rPr>
              <a:t> the explanations of the roles of Crime Scene Investigators and Historians. With a partner, consider the similarities and fill out the graphic organizer.</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b="1" lang="en" sz="1200">
                <a:latin typeface="Halant"/>
                <a:ea typeface="Halant"/>
                <a:cs typeface="Halant"/>
                <a:sym typeface="Halant"/>
              </a:rPr>
              <a:t>Video: </a:t>
            </a:r>
            <a:r>
              <a:rPr lang="en" sz="1200">
                <a:latin typeface="Halant"/>
                <a:ea typeface="Halant"/>
                <a:cs typeface="Halant"/>
                <a:sym typeface="Halant"/>
              </a:rPr>
              <a:t>Minnesota Historical Society, “</a:t>
            </a:r>
            <a:r>
              <a:rPr lang="en" sz="1200">
                <a:solidFill>
                  <a:srgbClr val="0F0F0F"/>
                </a:solidFill>
                <a:highlight>
                  <a:srgbClr val="FFFFFF"/>
                </a:highlight>
                <a:latin typeface="Halant"/>
                <a:ea typeface="Halant"/>
                <a:cs typeface="Halant"/>
                <a:sym typeface="Halant"/>
              </a:rPr>
              <a:t>History as Detective Work: Writing, Research and Sherlock Holmes,” November 17, 2022.</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rPr lang="en" sz="1200">
                <a:solidFill>
                  <a:srgbClr val="0F0F0F"/>
                </a:solidFill>
                <a:highlight>
                  <a:srgbClr val="FFFFFF"/>
                </a:highlight>
                <a:latin typeface="Inter"/>
                <a:ea typeface="Inter"/>
                <a:cs typeface="Inter"/>
                <a:sym typeface="Inter"/>
              </a:rPr>
              <a:t>Note: Dr. Chantel Rodriguez is a Senior Public Historian for the Minnesota Historical Society.</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rgbClr val="0F0F0F"/>
                </a:solidFill>
                <a:highlight>
                  <a:srgbClr val="FFFFFF"/>
                </a:highlight>
                <a:latin typeface="Halant"/>
                <a:ea typeface="Halant"/>
                <a:cs typeface="Halant"/>
                <a:sym typeface="Halant"/>
              </a:rPr>
              <a:t>Questions</a:t>
            </a:r>
            <a:endParaRPr b="1" sz="1200">
              <a:solidFill>
                <a:srgbClr val="0F0F0F"/>
              </a:solidFill>
              <a:highlight>
                <a:srgbClr val="FFFFFF"/>
              </a:highlight>
              <a:latin typeface="Halant"/>
              <a:ea typeface="Halant"/>
              <a:cs typeface="Halant"/>
              <a:sym typeface="Halant"/>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is the work of historians collaborative?</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highlight>
                  <a:srgbClr val="FFFFFF"/>
                </a:highlight>
                <a:latin typeface="Inter"/>
                <a:ea typeface="Inter"/>
                <a:cs typeface="Inter"/>
                <a:sym typeface="Inter"/>
              </a:rPr>
              <a:t>Historians often need to connect with other experts in the field to gain access to primary and secondary sources.</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a:p>
            <a:pPr indent="-304800" lvl="0" marL="457200" rtl="0" algn="l">
              <a:spcBef>
                <a:spcPts val="0"/>
              </a:spcBef>
              <a:spcAft>
                <a:spcPts val="0"/>
              </a:spcAft>
              <a:buClr>
                <a:srgbClr val="0F0F0F"/>
              </a:buClr>
              <a:buSzPts val="1200"/>
              <a:buFont typeface="Inter"/>
              <a:buAutoNum type="arabicPeriod"/>
            </a:pPr>
            <a:r>
              <a:rPr lang="en" sz="1200">
                <a:solidFill>
                  <a:srgbClr val="0F0F0F"/>
                </a:solidFill>
                <a:highlight>
                  <a:srgbClr val="FFFFFF"/>
                </a:highlight>
                <a:latin typeface="Inter"/>
                <a:ea typeface="Inter"/>
                <a:cs typeface="Inter"/>
                <a:sym typeface="Inter"/>
              </a:rPr>
              <a:t>How does Dr. Rodriguez approach her work as a detective seeking evidence?</a:t>
            </a:r>
            <a:endParaRPr sz="1200">
              <a:solidFill>
                <a:srgbClr val="0F0F0F"/>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highlight>
                  <a:srgbClr val="FFFFFF"/>
                </a:highlight>
                <a:latin typeface="Inter"/>
                <a:ea typeface="Inter"/>
                <a:cs typeface="Inter"/>
                <a:sym typeface="Inter"/>
              </a:rPr>
              <a:t>She begins by looking at the information that already exists. Then, she begins her search for other information such as in newspapers or other records. She pieces together the story based off the evidence.</a:t>
            </a:r>
            <a:endParaRPr b="1" sz="1200">
              <a:solidFill>
                <a:srgbClr val="E95C3D"/>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rgbClr val="0F0F0F"/>
              </a:solidFill>
              <a:highlight>
                <a:srgbClr val="FFFFFF"/>
              </a:highlight>
              <a:latin typeface="Inter"/>
              <a:ea typeface="Inter"/>
              <a:cs typeface="Inter"/>
              <a:sym typeface="Inter"/>
            </a:endParaRPr>
          </a:p>
        </p:txBody>
      </p:sp>
      <p:pic>
        <p:nvPicPr>
          <p:cNvPr id="226" name="Google Shape;226;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7" name="Google Shape;227;p24"/>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228" name="Google Shape;228;p24"/>
          <p:cNvSpPr txBox="1"/>
          <p:nvPr/>
        </p:nvSpPr>
        <p:spPr>
          <a:xfrm>
            <a:off x="453675" y="3911100"/>
            <a:ext cx="6986400" cy="273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Imagine</a:t>
            </a:r>
            <a:r>
              <a:rPr lang="en" sz="1200">
                <a:solidFill>
                  <a:schemeClr val="dk1"/>
                </a:solidFill>
                <a:latin typeface="Inter"/>
                <a:ea typeface="Inter"/>
                <a:cs typeface="Inter"/>
                <a:sym typeface="Inter"/>
              </a:rPr>
              <a:t>, for a moment, the job of a Crime Scene Investigator (CSI). Their work involves carefully following specific steps when they arrive at a crime scene, even though they weren’t there when the crime happened. The CSI's role is to gather, preserve, and analyze physical evidence. They take photos, collect fingerprints, and gather DNA, all to piece together what happened. These steps are crucial in helping the police understand the crime scene and solve specific cases. The techniques that crime scene investigators use can be applied repeatedly, giving them a method to figure out what took place.</a:t>
            </a:r>
            <a:endParaRPr sz="1200">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lang="en" sz="1200">
                <a:solidFill>
                  <a:schemeClr val="dk1"/>
                </a:solidFill>
                <a:latin typeface="Inter"/>
                <a:ea typeface="Inter"/>
                <a:cs typeface="Inter"/>
                <a:sym typeface="Inter"/>
              </a:rPr>
              <a:t>Similarly, Historians, who study the past, examine sources, documents, records, artifacts, and other historical evidence to understand past events. They work to reconstruct how people lived, what events shaped societies, and how these events connect to issues we face today. Historians also have specific methods for analyzing and thinking about past events. Programs like </a:t>
            </a:r>
            <a:r>
              <a:rPr b="1" lang="en" sz="1200">
                <a:solidFill>
                  <a:schemeClr val="dk1"/>
                </a:solidFill>
                <a:latin typeface="Inter"/>
                <a:ea typeface="Inter"/>
                <a:cs typeface="Inter"/>
                <a:sym typeface="Inter"/>
              </a:rPr>
              <a:t>Thinking Nation</a:t>
            </a:r>
            <a:r>
              <a:rPr lang="en" sz="1200">
                <a:solidFill>
                  <a:schemeClr val="dk1"/>
                </a:solidFill>
                <a:latin typeface="Inter"/>
                <a:ea typeface="Inter"/>
                <a:cs typeface="Inter"/>
                <a:sym typeface="Inter"/>
              </a:rPr>
              <a:t> aim to help students and teachers learn and apply these skills to better understand history.</a:t>
            </a:r>
            <a:endParaRPr sz="1200">
              <a:latin typeface="Inter"/>
              <a:ea typeface="Inter"/>
              <a:cs typeface="Inter"/>
              <a:sym typeface="Inter"/>
            </a:endParaRPr>
          </a:p>
        </p:txBody>
      </p:sp>
      <p:sp>
        <p:nvSpPr>
          <p:cNvPr id="229" name="Google Shape;229;p24"/>
          <p:cNvSpPr txBox="1"/>
          <p:nvPr/>
        </p:nvSpPr>
        <p:spPr>
          <a:xfrm>
            <a:off x="503838" y="65834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Crime Scene Investigator (CSI)</a:t>
            </a:r>
            <a:endParaRPr b="1" sz="1600">
              <a:latin typeface="Inter"/>
              <a:ea typeface="Inter"/>
              <a:cs typeface="Inter"/>
              <a:sym typeface="Inter"/>
            </a:endParaRPr>
          </a:p>
        </p:txBody>
      </p:sp>
      <p:sp>
        <p:nvSpPr>
          <p:cNvPr id="230" name="Google Shape;230;p24"/>
          <p:cNvSpPr txBox="1"/>
          <p:nvPr/>
        </p:nvSpPr>
        <p:spPr>
          <a:xfrm>
            <a:off x="4970083" y="65834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solidFill>
                  <a:schemeClr val="dk1"/>
                </a:solidFill>
                <a:latin typeface="Inter"/>
                <a:ea typeface="Inter"/>
                <a:cs typeface="Inter"/>
                <a:sym typeface="Inter"/>
              </a:rPr>
              <a:t>Historian</a:t>
            </a:r>
            <a:endParaRPr sz="1800">
              <a:latin typeface="Inter"/>
              <a:ea typeface="Inter"/>
              <a:cs typeface="Inter"/>
              <a:sym typeface="Inter"/>
            </a:endParaRPr>
          </a:p>
        </p:txBody>
      </p:sp>
      <p:sp>
        <p:nvSpPr>
          <p:cNvPr id="231" name="Google Shape;231;p24"/>
          <p:cNvSpPr txBox="1"/>
          <p:nvPr/>
        </p:nvSpPr>
        <p:spPr>
          <a:xfrm>
            <a:off x="3199613" y="6831140"/>
            <a:ext cx="1373100" cy="450600"/>
          </a:xfrm>
          <a:prstGeom prst="rect">
            <a:avLst/>
          </a:prstGeom>
          <a:noFill/>
          <a:ln cap="flat" cmpd="sng" w="19050">
            <a:solidFill>
              <a:srgbClr val="000000"/>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graphicFrame>
        <p:nvGraphicFramePr>
          <p:cNvPr id="232" name="Google Shape;232;p24"/>
          <p:cNvGraphicFramePr/>
          <p:nvPr/>
        </p:nvGraphicFramePr>
        <p:xfrm>
          <a:off x="503824" y="8329629"/>
          <a:ext cx="3000000" cy="3000000"/>
        </p:xfrm>
        <a:graphic>
          <a:graphicData uri="http://schemas.openxmlformats.org/drawingml/2006/table">
            <a:tbl>
              <a:tblPr>
                <a:noFill/>
                <a:tableStyleId>{6894FB84-5495-4280-81C0-AA667709DA44}</a:tableStyleId>
              </a:tblPr>
              <a:tblGrid>
                <a:gridCol w="2254925"/>
                <a:gridCol w="2254925"/>
                <a:gridCol w="2254925"/>
              </a:tblGrid>
              <a:tr h="979500">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Evidence collection is an important part of their work</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Evidence is used to reconstruct past events</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Specific methods and steps are followed</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33" name="Google Shape;233;p24"/>
          <p:cNvSpPr/>
          <p:nvPr/>
        </p:nvSpPr>
        <p:spPr>
          <a:xfrm rot="-5400000">
            <a:off x="3411863" y="49652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39" name="Google Shape;239;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40" name="Google Shape;24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2" name="Google Shape;242;p25"/>
          <p:cNvSpPr txBox="1"/>
          <p:nvPr/>
        </p:nvSpPr>
        <p:spPr>
          <a:xfrm>
            <a:off x="453675" y="700650"/>
            <a:ext cx="6986400" cy="766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Causation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Looking at the icon, how does is portray the thinking skill?</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green ball hitting a blue ball which will then continue to hit other balls. It highlights the catalyst (cause), green ball, and the impact (effects) it has, other balls.</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the </a:t>
            </a:r>
            <a:r>
              <a:rPr lang="en" sz="1200">
                <a:latin typeface="Inter"/>
                <a:ea typeface="Inter"/>
                <a:cs typeface="Inter"/>
                <a:sym typeface="Inter"/>
              </a:rPr>
              <a:t>video</a:t>
            </a:r>
            <a:r>
              <a:rPr lang="en" sz="1200">
                <a:latin typeface="Inter"/>
                <a:ea typeface="Inter"/>
                <a:cs typeface="Inter"/>
                <a:sym typeface="Inter"/>
              </a:rPr>
              <a:t> on Causation</a:t>
            </a:r>
            <a:r>
              <a:rPr lang="en" sz="1200">
                <a:latin typeface="Inter"/>
                <a:ea typeface="Inter"/>
                <a:cs typeface="Inter"/>
                <a:sym typeface="Inter"/>
              </a:rPr>
              <a:t> from Thinking Nation’s Executive Director, Zachary Coté.</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1</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2</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“Say it in Six:” </a:t>
            </a:r>
            <a:r>
              <a:rPr lang="en" sz="1200">
                <a:solidFill>
                  <a:schemeClr val="dk1"/>
                </a:solidFill>
                <a:latin typeface="Inter"/>
                <a:ea typeface="Inter"/>
                <a:cs typeface="Inter"/>
                <a:sym typeface="Inter"/>
              </a:rPr>
              <a:t>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Causation. However, you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 correct.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243" name="Google Shape;243;p25"/>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244" name="Google Shape;244;p25"/>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45" name="Google Shape;245;p25"/>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099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649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Causation involves figuring out why something happened and what changes or effects came after it. It also means that historical events usually have more than one cause and effect that differ in their significance.</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246" name="Google Shape;246;p25"/>
          <p:cNvPicPr preferRelativeResize="0"/>
          <p:nvPr/>
        </p:nvPicPr>
        <p:blipFill>
          <a:blip r:embed="rId6">
            <a:alphaModFix/>
          </a:blip>
          <a:stretch>
            <a:fillRect/>
          </a:stretch>
        </p:blipFill>
        <p:spPr>
          <a:xfrm>
            <a:off x="2046525" y="1434550"/>
            <a:ext cx="655225" cy="655225"/>
          </a:xfrm>
          <a:prstGeom prst="rect">
            <a:avLst/>
          </a:prstGeom>
          <a:noFill/>
          <a:ln>
            <a:noFill/>
          </a:ln>
        </p:spPr>
      </p:pic>
      <p:pic>
        <p:nvPicPr>
          <p:cNvPr id="247" name="Google Shape;247;p25"/>
          <p:cNvPicPr preferRelativeResize="0"/>
          <p:nvPr/>
        </p:nvPicPr>
        <p:blipFill>
          <a:blip r:embed="rId6">
            <a:alphaModFix/>
          </a:blip>
          <a:stretch>
            <a:fillRect/>
          </a:stretch>
        </p:blipFill>
        <p:spPr>
          <a:xfrm>
            <a:off x="5125275" y="1434550"/>
            <a:ext cx="655225" cy="655225"/>
          </a:xfrm>
          <a:prstGeom prst="rect">
            <a:avLst/>
          </a:prstGeom>
          <a:noFill/>
          <a:ln>
            <a:noFill/>
          </a:ln>
        </p:spPr>
      </p:pic>
      <p:pic>
        <p:nvPicPr>
          <p:cNvPr id="248" name="Google Shape;248;p25"/>
          <p:cNvPicPr preferRelativeResize="0"/>
          <p:nvPr/>
        </p:nvPicPr>
        <p:blipFill rotWithShape="1">
          <a:blip r:embed="rId7">
            <a:alphaModFix/>
          </a:blip>
          <a:srcRect b="16256" l="3800" r="52116" t="4328"/>
          <a:stretch/>
        </p:blipFill>
        <p:spPr>
          <a:xfrm>
            <a:off x="4213399" y="5886125"/>
            <a:ext cx="3041875" cy="30824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2" name="Shape 252"/>
        <p:cNvGrpSpPr/>
        <p:nvPr/>
      </p:nvGrpSpPr>
      <p:grpSpPr>
        <a:xfrm>
          <a:off x="0" y="0"/>
          <a:ext cx="0" cy="0"/>
          <a:chOff x="0" y="0"/>
          <a:chExt cx="0" cy="0"/>
        </a:xfrm>
      </p:grpSpPr>
      <p:sp>
        <p:nvSpPr>
          <p:cNvPr id="253" name="Google Shape;25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54" name="Google Shape;254;p2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55" name="Google Shape;25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6" name="Google Shape;25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7" name="Google Shape;257;p26"/>
          <p:cNvSpPr txBox="1"/>
          <p:nvPr/>
        </p:nvSpPr>
        <p:spPr>
          <a:xfrm>
            <a:off x="453675" y="700650"/>
            <a:ext cx="6986400" cy="7634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Continuity &amp; Change Over Time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green arrow staying straight and moving forward to symbolize continuity. Change is show by red and blue arrows that switch places.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Continuity and Change</a:t>
            </a:r>
            <a:r>
              <a:rPr lang="en" sz="1200">
                <a:solidFill>
                  <a:schemeClr val="dk1"/>
                </a:solidFill>
                <a:latin typeface="Inter"/>
                <a:ea typeface="Inter"/>
                <a:cs typeface="Inter"/>
                <a:sym typeface="Inter"/>
              </a:rPr>
              <a:t> over Time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Continuity and Change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over Time.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58" name="Google Shape;258;p26"/>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259" name="Google Shape;259;p2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60" name="Google Shape;260;p26"/>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5392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6400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Continuity and Change over Time involves looking at why things have </a:t>
                      </a:r>
                      <a:r>
                        <a:rPr b="1" lang="en" sz="1200">
                          <a:solidFill>
                            <a:srgbClr val="E95C3D"/>
                          </a:solidFill>
                          <a:latin typeface="Inter"/>
                          <a:ea typeface="Inter"/>
                          <a:cs typeface="Inter"/>
                          <a:sym typeface="Inter"/>
                        </a:rPr>
                        <a:t>remained the same or varied within a time period.</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261" name="Google Shape;261;p26"/>
          <p:cNvPicPr preferRelativeResize="0"/>
          <p:nvPr/>
        </p:nvPicPr>
        <p:blipFill>
          <a:blip r:embed="rId6">
            <a:alphaModFix/>
          </a:blip>
          <a:stretch>
            <a:fillRect/>
          </a:stretch>
        </p:blipFill>
        <p:spPr>
          <a:xfrm>
            <a:off x="1880700" y="1432775"/>
            <a:ext cx="643700" cy="643700"/>
          </a:xfrm>
          <a:prstGeom prst="rect">
            <a:avLst/>
          </a:prstGeom>
          <a:noFill/>
          <a:ln>
            <a:noFill/>
          </a:ln>
        </p:spPr>
      </p:pic>
      <p:pic>
        <p:nvPicPr>
          <p:cNvPr id="262" name="Google Shape;262;p26"/>
          <p:cNvPicPr preferRelativeResize="0"/>
          <p:nvPr/>
        </p:nvPicPr>
        <p:blipFill>
          <a:blip r:embed="rId6">
            <a:alphaModFix/>
          </a:blip>
          <a:stretch>
            <a:fillRect/>
          </a:stretch>
        </p:blipFill>
        <p:spPr>
          <a:xfrm>
            <a:off x="5376725" y="1432775"/>
            <a:ext cx="643700" cy="643700"/>
          </a:xfrm>
          <a:prstGeom prst="rect">
            <a:avLst/>
          </a:prstGeom>
          <a:noFill/>
          <a:ln>
            <a:noFill/>
          </a:ln>
        </p:spPr>
      </p:pic>
      <p:pic>
        <p:nvPicPr>
          <p:cNvPr id="263" name="Google Shape;263;p26"/>
          <p:cNvPicPr preferRelativeResize="0"/>
          <p:nvPr/>
        </p:nvPicPr>
        <p:blipFill rotWithShape="1">
          <a:blip r:embed="rId7">
            <a:alphaModFix/>
          </a:blip>
          <a:srcRect b="17166" l="50000" r="4275" t="3982"/>
          <a:stretch/>
        </p:blipFill>
        <p:spPr>
          <a:xfrm>
            <a:off x="4212348" y="6266225"/>
            <a:ext cx="2851848" cy="27664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69" name="Google Shape;269;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70" name="Google Shape;27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1" name="Google Shape;27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2" name="Google Shape;272;p27"/>
          <p:cNvSpPr txBox="1"/>
          <p:nvPr/>
        </p:nvSpPr>
        <p:spPr>
          <a:xfrm>
            <a:off x="453675" y="700650"/>
            <a:ext cx="6986400" cy="785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Significance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article or book with a bookmark. The star on the bookmark implies importance of the information.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Significance</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Significance.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73" name="Google Shape;273;p27"/>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274" name="Google Shape;274;p2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75" name="Google Shape;275;p27"/>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68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072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why historical people, places, events, or ideas are worth remembering; that is, their historical significance.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Historical Significance emphasizes the understanding of why certain people, places, events, or ideas continue to be important or should be remembered.</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276" name="Google Shape;276;p27"/>
          <p:cNvPicPr preferRelativeResize="0"/>
          <p:nvPr/>
        </p:nvPicPr>
        <p:blipFill>
          <a:blip r:embed="rId6">
            <a:alphaModFix/>
          </a:blip>
          <a:stretch>
            <a:fillRect/>
          </a:stretch>
        </p:blipFill>
        <p:spPr>
          <a:xfrm>
            <a:off x="2088125" y="1437400"/>
            <a:ext cx="612975" cy="612975"/>
          </a:xfrm>
          <a:prstGeom prst="rect">
            <a:avLst/>
          </a:prstGeom>
          <a:noFill/>
          <a:ln>
            <a:noFill/>
          </a:ln>
        </p:spPr>
      </p:pic>
      <p:pic>
        <p:nvPicPr>
          <p:cNvPr id="277" name="Google Shape;277;p27"/>
          <p:cNvPicPr preferRelativeResize="0"/>
          <p:nvPr/>
        </p:nvPicPr>
        <p:blipFill>
          <a:blip r:embed="rId6">
            <a:alphaModFix/>
          </a:blip>
          <a:stretch>
            <a:fillRect/>
          </a:stretch>
        </p:blipFill>
        <p:spPr>
          <a:xfrm>
            <a:off x="5159525" y="1437400"/>
            <a:ext cx="612975" cy="612975"/>
          </a:xfrm>
          <a:prstGeom prst="rect">
            <a:avLst/>
          </a:prstGeom>
          <a:noFill/>
          <a:ln>
            <a:noFill/>
          </a:ln>
        </p:spPr>
      </p:pic>
      <p:pic>
        <p:nvPicPr>
          <p:cNvPr id="278" name="Google Shape;278;p27"/>
          <p:cNvPicPr preferRelativeResize="0"/>
          <p:nvPr/>
        </p:nvPicPr>
        <p:blipFill rotWithShape="1">
          <a:blip r:embed="rId7">
            <a:alphaModFix/>
          </a:blip>
          <a:srcRect b="17475" l="2915" r="51603" t="3485"/>
          <a:stretch/>
        </p:blipFill>
        <p:spPr>
          <a:xfrm>
            <a:off x="4195275" y="6266225"/>
            <a:ext cx="2939650" cy="28736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2" name="Shape 282"/>
        <p:cNvGrpSpPr/>
        <p:nvPr/>
      </p:nvGrpSpPr>
      <p:grpSpPr>
        <a:xfrm>
          <a:off x="0" y="0"/>
          <a:ext cx="0" cy="0"/>
          <a:chOff x="0" y="0"/>
          <a:chExt cx="0" cy="0"/>
        </a:xfrm>
      </p:grpSpPr>
      <p:sp>
        <p:nvSpPr>
          <p:cNvPr id="283" name="Google Shape;283;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84" name="Google Shape;284;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85" name="Google Shape;28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6" name="Google Shape;28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7" name="Google Shape;287;p28"/>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Contextualization &amp; Sourcing</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black circle in the middle that is connected to eight other circles. They are differing colors but still are connected which highlights the way that events and people of the past are influenced by other circumstances and developments.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Contextualization and Sourcing</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Contextualization and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Sourcing.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288" name="Google Shape;288;p28"/>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289" name="Google Shape;289;p2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290" name="Google Shape;290;p28"/>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Contextualization and Sourcing highlights the importance of the broader events and developments happening in a given time period. It involves looking closely through analysis.</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291" name="Google Shape;291;p28"/>
          <p:cNvPicPr preferRelativeResize="0"/>
          <p:nvPr/>
        </p:nvPicPr>
        <p:blipFill>
          <a:blip r:embed="rId6">
            <a:alphaModFix/>
          </a:blip>
          <a:stretch>
            <a:fillRect/>
          </a:stretch>
        </p:blipFill>
        <p:spPr>
          <a:xfrm>
            <a:off x="1977825" y="1436775"/>
            <a:ext cx="636525" cy="636525"/>
          </a:xfrm>
          <a:prstGeom prst="rect">
            <a:avLst/>
          </a:prstGeom>
          <a:noFill/>
          <a:ln>
            <a:noFill/>
          </a:ln>
        </p:spPr>
      </p:pic>
      <p:pic>
        <p:nvPicPr>
          <p:cNvPr id="292" name="Google Shape;292;p28"/>
          <p:cNvPicPr preferRelativeResize="0"/>
          <p:nvPr/>
        </p:nvPicPr>
        <p:blipFill>
          <a:blip r:embed="rId6">
            <a:alphaModFix/>
          </a:blip>
          <a:stretch>
            <a:fillRect/>
          </a:stretch>
        </p:blipFill>
        <p:spPr>
          <a:xfrm>
            <a:off x="5309050" y="1436775"/>
            <a:ext cx="636525" cy="636525"/>
          </a:xfrm>
          <a:prstGeom prst="rect">
            <a:avLst/>
          </a:prstGeom>
          <a:noFill/>
          <a:ln>
            <a:noFill/>
          </a:ln>
        </p:spPr>
      </p:pic>
      <p:pic>
        <p:nvPicPr>
          <p:cNvPr id="293" name="Google Shape;293;p28"/>
          <p:cNvPicPr preferRelativeResize="0"/>
          <p:nvPr/>
        </p:nvPicPr>
        <p:blipFill rotWithShape="1">
          <a:blip r:embed="rId7">
            <a:alphaModFix/>
          </a:blip>
          <a:srcRect b="18072" l="50000" r="4275" t="3997"/>
          <a:stretch/>
        </p:blipFill>
        <p:spPr>
          <a:xfrm>
            <a:off x="4116238" y="6279450"/>
            <a:ext cx="3022152" cy="289717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7" name="Shape 297"/>
        <p:cNvGrpSpPr/>
        <p:nvPr/>
      </p:nvGrpSpPr>
      <p:grpSpPr>
        <a:xfrm>
          <a:off x="0" y="0"/>
          <a:ext cx="0" cy="0"/>
          <a:chOff x="0" y="0"/>
          <a:chExt cx="0" cy="0"/>
        </a:xfrm>
      </p:grpSpPr>
      <p:sp>
        <p:nvSpPr>
          <p:cNvPr id="298" name="Google Shape;298;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299" name="Google Shape;299;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00" name="Google Shape;30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1" name="Google Shape;301;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02" name="Google Shape;302;p29"/>
          <p:cNvSpPr txBox="1"/>
          <p:nvPr/>
        </p:nvSpPr>
        <p:spPr>
          <a:xfrm>
            <a:off x="453675" y="700650"/>
            <a:ext cx="6986400" cy="781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Comparison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three main squares that are layered over each other. Each square is distinct, demonstrating differences. Yet, when overlaid, it becomes a new color, showing similarities.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Comparison from Thinking Na</a:t>
            </a:r>
            <a:r>
              <a:rPr lang="en" sz="1200">
                <a:solidFill>
                  <a:schemeClr val="dk1"/>
                </a:solidFill>
                <a:latin typeface="Inter"/>
                <a:ea typeface="Inter"/>
                <a:cs typeface="Inter"/>
                <a:sym typeface="Inter"/>
              </a:rPr>
              <a:t>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Comparison. However, you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03" name="Google Shape;303;p29"/>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04" name="Google Shape;304;p2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05" name="Google Shape;305;p29"/>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182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1725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both the similarities and the differences between the people, places, events, and ideas studied in history.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Comparison emphasizes the similarities and differences that exist when looking at two distinct ideas, people, places, or </a:t>
                      </a:r>
                      <a:r>
                        <a:rPr b="1" lang="en" sz="1200">
                          <a:solidFill>
                            <a:srgbClr val="E95C3D"/>
                          </a:solidFill>
                          <a:latin typeface="Inter"/>
                          <a:ea typeface="Inter"/>
                          <a:cs typeface="Inter"/>
                          <a:sym typeface="Inter"/>
                        </a:rPr>
                        <a:t>events</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06" name="Google Shape;306;p29"/>
          <p:cNvPicPr preferRelativeResize="0"/>
          <p:nvPr/>
        </p:nvPicPr>
        <p:blipFill>
          <a:blip r:embed="rId6">
            <a:alphaModFix/>
          </a:blip>
          <a:stretch>
            <a:fillRect/>
          </a:stretch>
        </p:blipFill>
        <p:spPr>
          <a:xfrm>
            <a:off x="2172775" y="1465525"/>
            <a:ext cx="609325" cy="609325"/>
          </a:xfrm>
          <a:prstGeom prst="rect">
            <a:avLst/>
          </a:prstGeom>
          <a:noFill/>
          <a:ln>
            <a:noFill/>
          </a:ln>
        </p:spPr>
      </p:pic>
      <p:pic>
        <p:nvPicPr>
          <p:cNvPr id="307" name="Google Shape;307;p29"/>
          <p:cNvPicPr preferRelativeResize="0"/>
          <p:nvPr/>
        </p:nvPicPr>
        <p:blipFill>
          <a:blip r:embed="rId6">
            <a:alphaModFix/>
          </a:blip>
          <a:stretch>
            <a:fillRect/>
          </a:stretch>
        </p:blipFill>
        <p:spPr>
          <a:xfrm>
            <a:off x="5205625" y="1465525"/>
            <a:ext cx="609325" cy="609325"/>
          </a:xfrm>
          <a:prstGeom prst="rect">
            <a:avLst/>
          </a:prstGeom>
          <a:noFill/>
          <a:ln>
            <a:noFill/>
          </a:ln>
        </p:spPr>
      </p:pic>
      <p:pic>
        <p:nvPicPr>
          <p:cNvPr id="308" name="Google Shape;308;p29"/>
          <p:cNvPicPr preferRelativeResize="0"/>
          <p:nvPr/>
        </p:nvPicPr>
        <p:blipFill rotWithShape="1">
          <a:blip r:embed="rId7">
            <a:alphaModFix/>
          </a:blip>
          <a:srcRect b="18275" l="2912" r="52287" t="2748"/>
          <a:stretch/>
        </p:blipFill>
        <p:spPr>
          <a:xfrm>
            <a:off x="4261750" y="6292675"/>
            <a:ext cx="2912851" cy="288837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2" name="Shape 312"/>
        <p:cNvGrpSpPr/>
        <p:nvPr/>
      </p:nvGrpSpPr>
      <p:grpSpPr>
        <a:xfrm>
          <a:off x="0" y="0"/>
          <a:ext cx="0" cy="0"/>
          <a:chOff x="0" y="0"/>
          <a:chExt cx="0" cy="0"/>
        </a:xfrm>
      </p:grpSpPr>
      <p:sp>
        <p:nvSpPr>
          <p:cNvPr id="313" name="Google Shape;313;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314" name="Google Shape;314;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15" name="Google Shape;315;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6" name="Google Shape;31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7" name="Google Shape;317;p30"/>
          <p:cNvSpPr txBox="1"/>
          <p:nvPr/>
        </p:nvSpPr>
        <p:spPr>
          <a:xfrm>
            <a:off x="453675" y="700650"/>
            <a:ext cx="6986400" cy="785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Evidence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magnifying glass looking at a document. This implies that sources should be looked at closely and reliability should be considered.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Evidenc</a:t>
            </a:r>
            <a:r>
              <a:rPr lang="en" sz="1200">
                <a:solidFill>
                  <a:schemeClr val="dk1"/>
                </a:solidFill>
                <a:latin typeface="Inter"/>
                <a:ea typeface="Inter"/>
                <a:cs typeface="Inter"/>
                <a:sym typeface="Inter"/>
              </a:rPr>
              <a:t>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Evidence.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18" name="Google Shape;318;p30"/>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19" name="Google Shape;319;p30"/>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20" name="Google Shape;320;p30"/>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743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4734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Evaluating Evidence involves considering various pieces of evidence and </a:t>
                      </a:r>
                      <a:r>
                        <a:rPr b="1" lang="en" sz="1200">
                          <a:solidFill>
                            <a:srgbClr val="E95C3D"/>
                          </a:solidFill>
                          <a:latin typeface="Inter"/>
                          <a:ea typeface="Inter"/>
                          <a:cs typeface="Inter"/>
                          <a:sym typeface="Inter"/>
                        </a:rPr>
                        <a:t>determining</a:t>
                      </a:r>
                      <a:r>
                        <a:rPr b="1" lang="en" sz="1200">
                          <a:solidFill>
                            <a:srgbClr val="E95C3D"/>
                          </a:solidFill>
                          <a:latin typeface="Inter"/>
                          <a:ea typeface="Inter"/>
                          <a:cs typeface="Inter"/>
                          <a:sym typeface="Inter"/>
                        </a:rPr>
                        <a:t> its reliability to ensure proper understanding of the past.</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21" name="Google Shape;321;p30"/>
          <p:cNvPicPr preferRelativeResize="0"/>
          <p:nvPr/>
        </p:nvPicPr>
        <p:blipFill>
          <a:blip r:embed="rId6">
            <a:alphaModFix/>
          </a:blip>
          <a:stretch>
            <a:fillRect/>
          </a:stretch>
        </p:blipFill>
        <p:spPr>
          <a:xfrm>
            <a:off x="2146125" y="1421150"/>
            <a:ext cx="629200" cy="629200"/>
          </a:xfrm>
          <a:prstGeom prst="rect">
            <a:avLst/>
          </a:prstGeom>
          <a:noFill/>
          <a:ln>
            <a:noFill/>
          </a:ln>
        </p:spPr>
      </p:pic>
      <p:pic>
        <p:nvPicPr>
          <p:cNvPr id="322" name="Google Shape;322;p30"/>
          <p:cNvPicPr preferRelativeResize="0"/>
          <p:nvPr/>
        </p:nvPicPr>
        <p:blipFill>
          <a:blip r:embed="rId6">
            <a:alphaModFix/>
          </a:blip>
          <a:stretch>
            <a:fillRect/>
          </a:stretch>
        </p:blipFill>
        <p:spPr>
          <a:xfrm>
            <a:off x="5137225" y="1421150"/>
            <a:ext cx="629200" cy="629200"/>
          </a:xfrm>
          <a:prstGeom prst="rect">
            <a:avLst/>
          </a:prstGeom>
          <a:noFill/>
          <a:ln>
            <a:noFill/>
          </a:ln>
        </p:spPr>
      </p:pic>
      <p:pic>
        <p:nvPicPr>
          <p:cNvPr id="323" name="Google Shape;323;p30"/>
          <p:cNvPicPr preferRelativeResize="0"/>
          <p:nvPr/>
        </p:nvPicPr>
        <p:blipFill rotWithShape="1">
          <a:blip r:embed="rId7">
            <a:alphaModFix/>
          </a:blip>
          <a:srcRect b="17470" l="50000" r="4275" t="3120"/>
          <a:stretch/>
        </p:blipFill>
        <p:spPr>
          <a:xfrm>
            <a:off x="4095400" y="6266225"/>
            <a:ext cx="2968800" cy="290035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7" name="Shape 327"/>
        <p:cNvGrpSpPr/>
        <p:nvPr/>
      </p:nvGrpSpPr>
      <p:grpSpPr>
        <a:xfrm>
          <a:off x="0" y="0"/>
          <a:ext cx="0" cy="0"/>
          <a:chOff x="0" y="0"/>
          <a:chExt cx="0" cy="0"/>
        </a:xfrm>
      </p:grpSpPr>
      <p:sp>
        <p:nvSpPr>
          <p:cNvPr id="328" name="Google Shape;328;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329" name="Google Shape;329;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30" name="Google Shape;33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1" name="Google Shape;331;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32" name="Google Shape;332;p31"/>
          <p:cNvSpPr txBox="1"/>
          <p:nvPr/>
        </p:nvSpPr>
        <p:spPr>
          <a:xfrm>
            <a:off x="453675" y="700650"/>
            <a:ext cx="6986400" cy="843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Empathy</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the outline of a person’s head. Around their head are two arrows, one red and one yellow, that seem to be switching places. Additionally, an outline of a person is in the area of their brain. This shows the attempt at taking on another’s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Empathy</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Empathy.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33" name="Google Shape;333;p31"/>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34" name="Google Shape;334;p31"/>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35" name="Google Shape;335;p31"/>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895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555475">
                <a:tc>
                  <a:txBody>
                    <a:bodyPr/>
                    <a:lstStyle/>
                    <a:p>
                      <a:pPr indent="0" lvl="0" marL="0" rtl="0" algn="l">
                        <a:spcBef>
                          <a:spcPts val="0"/>
                        </a:spcBef>
                        <a:spcAft>
                          <a:spcPts val="0"/>
                        </a:spcAft>
                        <a:buNone/>
                      </a:pPr>
                      <a:r>
                        <a:rPr lang="en" sz="1200">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Historical Empathy highlights the importance of </a:t>
                      </a:r>
                      <a:r>
                        <a:rPr b="1" lang="en" sz="1200">
                          <a:solidFill>
                            <a:srgbClr val="E95C3D"/>
                          </a:solidFill>
                          <a:latin typeface="Inter"/>
                          <a:ea typeface="Inter"/>
                          <a:cs typeface="Inter"/>
                          <a:sym typeface="Inter"/>
                        </a:rPr>
                        <a:t>acknowledging</a:t>
                      </a:r>
                      <a:r>
                        <a:rPr b="1" lang="en" sz="1200">
                          <a:solidFill>
                            <a:srgbClr val="E95C3D"/>
                          </a:solidFill>
                          <a:latin typeface="Inter"/>
                          <a:ea typeface="Inter"/>
                          <a:cs typeface="Inter"/>
                          <a:sym typeface="Inter"/>
                        </a:rPr>
                        <a:t> the way that present contexts and perspectives influence the study of the past, which should be avoided.</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36" name="Google Shape;336;p31"/>
          <p:cNvPicPr preferRelativeResize="0"/>
          <p:nvPr/>
        </p:nvPicPr>
        <p:blipFill>
          <a:blip r:embed="rId6">
            <a:alphaModFix/>
          </a:blip>
          <a:stretch>
            <a:fillRect/>
          </a:stretch>
        </p:blipFill>
        <p:spPr>
          <a:xfrm>
            <a:off x="2149819" y="1412856"/>
            <a:ext cx="632275" cy="632275"/>
          </a:xfrm>
          <a:prstGeom prst="rect">
            <a:avLst/>
          </a:prstGeom>
          <a:noFill/>
          <a:ln>
            <a:noFill/>
          </a:ln>
        </p:spPr>
      </p:pic>
      <p:pic>
        <p:nvPicPr>
          <p:cNvPr id="337" name="Google Shape;337;p31"/>
          <p:cNvPicPr preferRelativeResize="0"/>
          <p:nvPr/>
        </p:nvPicPr>
        <p:blipFill>
          <a:blip r:embed="rId6">
            <a:alphaModFix/>
          </a:blip>
          <a:stretch>
            <a:fillRect/>
          </a:stretch>
        </p:blipFill>
        <p:spPr>
          <a:xfrm>
            <a:off x="5102344" y="1412856"/>
            <a:ext cx="632275" cy="632275"/>
          </a:xfrm>
          <a:prstGeom prst="rect">
            <a:avLst/>
          </a:prstGeom>
          <a:noFill/>
          <a:ln>
            <a:noFill/>
          </a:ln>
        </p:spPr>
      </p:pic>
      <p:pic>
        <p:nvPicPr>
          <p:cNvPr id="338" name="Google Shape;338;p31"/>
          <p:cNvPicPr preferRelativeResize="0"/>
          <p:nvPr/>
        </p:nvPicPr>
        <p:blipFill rotWithShape="1">
          <a:blip r:embed="rId7">
            <a:alphaModFix/>
          </a:blip>
          <a:srcRect b="16728" l="2913" r="52606" t="2808"/>
          <a:stretch/>
        </p:blipFill>
        <p:spPr>
          <a:xfrm>
            <a:off x="4414048" y="6434150"/>
            <a:ext cx="2733101" cy="2781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72" name="Google Shape;7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5" name="Google Shape;75;p14"/>
          <p:cNvSpPr txBox="1"/>
          <p:nvPr/>
        </p:nvSpPr>
        <p:spPr>
          <a:xfrm>
            <a:off x="453675" y="700650"/>
            <a:ext cx="6986400" cy="766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Read the definition of the Historical Thinking Skill. Then, write the definition in your own words. Then continue </a:t>
            </a:r>
            <a:r>
              <a:rPr lang="en" sz="1200">
                <a:latin typeface="Halant"/>
                <a:ea typeface="Halant"/>
                <a:cs typeface="Halant"/>
                <a:sym typeface="Halant"/>
              </a:rPr>
              <a:t>through</a:t>
            </a:r>
            <a:r>
              <a:rPr lang="en" sz="1200">
                <a:latin typeface="Halant"/>
                <a:ea typeface="Halant"/>
                <a:cs typeface="Halant"/>
                <a:sym typeface="Halant"/>
              </a:rPr>
              <a:t> the worksheet by watching the video and answering the questions. </a:t>
            </a:r>
            <a:endParaRPr sz="1200">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Causation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Looking at the icon, how does is portray the thinking skill?</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the </a:t>
            </a:r>
            <a:r>
              <a:rPr lang="en" sz="1200">
                <a:latin typeface="Inter"/>
                <a:ea typeface="Inter"/>
                <a:cs typeface="Inter"/>
                <a:sym typeface="Inter"/>
              </a:rPr>
              <a:t>video</a:t>
            </a:r>
            <a:r>
              <a:rPr lang="en" sz="1200">
                <a:latin typeface="Inter"/>
                <a:ea typeface="Inter"/>
                <a:cs typeface="Inter"/>
                <a:sym typeface="Inter"/>
              </a:rPr>
              <a:t> on Causation</a:t>
            </a:r>
            <a:r>
              <a:rPr lang="en" sz="1200">
                <a:latin typeface="Inter"/>
                <a:ea typeface="Inter"/>
                <a:cs typeface="Inter"/>
                <a:sym typeface="Inter"/>
              </a:rPr>
              <a:t> from Thinking Nation’s Executive Director, Zachary Coté.</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1</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Question 2</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“Say it in Six:” </a:t>
            </a:r>
            <a:r>
              <a:rPr lang="en" sz="1200">
                <a:solidFill>
                  <a:schemeClr val="dk1"/>
                </a:solidFill>
                <a:latin typeface="Inter"/>
                <a:ea typeface="Inter"/>
                <a:cs typeface="Inter"/>
                <a:sym typeface="Inter"/>
              </a:rPr>
              <a:t>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Causation. However, you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 correct.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77" name="Google Shape;77;p14"/>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78" name="Google Shape;78;p14"/>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099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649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79" name="Google Shape;79;p14"/>
          <p:cNvPicPr preferRelativeResize="0"/>
          <p:nvPr/>
        </p:nvPicPr>
        <p:blipFill>
          <a:blip r:embed="rId6">
            <a:alphaModFix/>
          </a:blip>
          <a:stretch>
            <a:fillRect/>
          </a:stretch>
        </p:blipFill>
        <p:spPr>
          <a:xfrm>
            <a:off x="2046525" y="1434550"/>
            <a:ext cx="655225" cy="655225"/>
          </a:xfrm>
          <a:prstGeom prst="rect">
            <a:avLst/>
          </a:prstGeom>
          <a:noFill/>
          <a:ln>
            <a:noFill/>
          </a:ln>
        </p:spPr>
      </p:pic>
      <p:pic>
        <p:nvPicPr>
          <p:cNvPr id="80" name="Google Shape;80;p14"/>
          <p:cNvPicPr preferRelativeResize="0"/>
          <p:nvPr/>
        </p:nvPicPr>
        <p:blipFill>
          <a:blip r:embed="rId6">
            <a:alphaModFix/>
          </a:blip>
          <a:stretch>
            <a:fillRect/>
          </a:stretch>
        </p:blipFill>
        <p:spPr>
          <a:xfrm>
            <a:off x="5125275" y="1434550"/>
            <a:ext cx="655225" cy="655225"/>
          </a:xfrm>
          <a:prstGeom prst="rect">
            <a:avLst/>
          </a:prstGeom>
          <a:noFill/>
          <a:ln>
            <a:noFill/>
          </a:ln>
        </p:spPr>
      </p:pic>
      <p:pic>
        <p:nvPicPr>
          <p:cNvPr id="81" name="Google Shape;81;p14"/>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2" name="Shape 342"/>
        <p:cNvGrpSpPr/>
        <p:nvPr/>
      </p:nvGrpSpPr>
      <p:grpSpPr>
        <a:xfrm>
          <a:off x="0" y="0"/>
          <a:ext cx="0" cy="0"/>
          <a:chOff x="0" y="0"/>
          <a:chExt cx="0" cy="0"/>
        </a:xfrm>
      </p:grpSpPr>
      <p:sp>
        <p:nvSpPr>
          <p:cNvPr id="343" name="Google Shape;343;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344" name="Google Shape;344;p3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45" name="Google Shape;345;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6" name="Google Shape;346;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7" name="Google Shape;347;p32"/>
          <p:cNvSpPr txBox="1"/>
          <p:nvPr/>
        </p:nvSpPr>
        <p:spPr>
          <a:xfrm>
            <a:off x="453675" y="700650"/>
            <a:ext cx="69864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Perspective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an eyeball composed of four quadrants, each a different color. There are four arrows moving out from the eyeball. This highlights the various components that make up one’s point of view and then influences their behavior.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Perspective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Perspective. However, you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48" name="Google Shape;348;p32"/>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49" name="Google Shape;349;p32"/>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50" name="Google Shape;350;p32"/>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Perspective highlights the various elements that impact the development of one’s </a:t>
                      </a:r>
                      <a:r>
                        <a:rPr b="1" lang="en" sz="1200">
                          <a:solidFill>
                            <a:srgbClr val="E95C3D"/>
                          </a:solidFill>
                          <a:latin typeface="Inter"/>
                          <a:ea typeface="Inter"/>
                          <a:cs typeface="Inter"/>
                          <a:sym typeface="Inter"/>
                        </a:rPr>
                        <a:t>point</a:t>
                      </a:r>
                      <a:r>
                        <a:rPr b="1" lang="en" sz="1200">
                          <a:solidFill>
                            <a:srgbClr val="E95C3D"/>
                          </a:solidFill>
                          <a:latin typeface="Inter"/>
                          <a:ea typeface="Inter"/>
                          <a:cs typeface="Inter"/>
                          <a:sym typeface="Inter"/>
                        </a:rPr>
                        <a:t> of view. It emphasizes considering how many different viewpoints are necessary to get an authentic understanding of the past.</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51" name="Google Shape;351;p32"/>
          <p:cNvPicPr preferRelativeResize="0"/>
          <p:nvPr/>
        </p:nvPicPr>
        <p:blipFill>
          <a:blip r:embed="rId6">
            <a:alphaModFix/>
          </a:blip>
          <a:stretch>
            <a:fillRect/>
          </a:stretch>
        </p:blipFill>
        <p:spPr>
          <a:xfrm>
            <a:off x="2161300" y="1419593"/>
            <a:ext cx="620800" cy="620800"/>
          </a:xfrm>
          <a:prstGeom prst="rect">
            <a:avLst/>
          </a:prstGeom>
          <a:noFill/>
          <a:ln>
            <a:noFill/>
          </a:ln>
        </p:spPr>
      </p:pic>
      <p:pic>
        <p:nvPicPr>
          <p:cNvPr id="352" name="Google Shape;352;p32"/>
          <p:cNvPicPr preferRelativeResize="0"/>
          <p:nvPr/>
        </p:nvPicPr>
        <p:blipFill>
          <a:blip r:embed="rId6">
            <a:alphaModFix/>
          </a:blip>
          <a:stretch>
            <a:fillRect/>
          </a:stretch>
        </p:blipFill>
        <p:spPr>
          <a:xfrm>
            <a:off x="5145025" y="1419593"/>
            <a:ext cx="620800" cy="620800"/>
          </a:xfrm>
          <a:prstGeom prst="rect">
            <a:avLst/>
          </a:prstGeom>
          <a:noFill/>
          <a:ln>
            <a:noFill/>
          </a:ln>
        </p:spPr>
      </p:pic>
      <p:pic>
        <p:nvPicPr>
          <p:cNvPr id="353" name="Google Shape;353;p32"/>
          <p:cNvPicPr preferRelativeResize="0"/>
          <p:nvPr/>
        </p:nvPicPr>
        <p:blipFill rotWithShape="1">
          <a:blip r:embed="rId7">
            <a:alphaModFix/>
          </a:blip>
          <a:srcRect b="17170" l="49997" r="5133" t="2855"/>
          <a:stretch/>
        </p:blipFill>
        <p:spPr>
          <a:xfrm>
            <a:off x="4197075" y="6266225"/>
            <a:ext cx="3176602" cy="3184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7" name="Shape 357"/>
        <p:cNvGrpSpPr/>
        <p:nvPr/>
      </p:nvGrpSpPr>
      <p:grpSpPr>
        <a:xfrm>
          <a:off x="0" y="0"/>
          <a:ext cx="0" cy="0"/>
          <a:chOff x="0" y="0"/>
          <a:chExt cx="0" cy="0"/>
        </a:xfrm>
      </p:grpSpPr>
      <p:sp>
        <p:nvSpPr>
          <p:cNvPr id="358" name="Google Shape;358;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2400">
              <a:solidFill>
                <a:schemeClr val="dk1"/>
              </a:solidFill>
              <a:latin typeface="Halant"/>
              <a:ea typeface="Halant"/>
              <a:cs typeface="Halant"/>
              <a:sym typeface="Halant"/>
            </a:endParaRPr>
          </a:p>
        </p:txBody>
      </p:sp>
      <p:pic>
        <p:nvPicPr>
          <p:cNvPr id="359" name="Google Shape;359;p3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60" name="Google Shape;360;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1" name="Google Shape;361;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2" name="Google Shape;362;p33"/>
          <p:cNvSpPr txBox="1"/>
          <p:nvPr/>
        </p:nvSpPr>
        <p:spPr>
          <a:xfrm>
            <a:off x="453675" y="700650"/>
            <a:ext cx="6986400" cy="806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Arguments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an open book. On top of the book is a lit-up light bulb symbolizing a central idea. This highlights the importance of identifying the claim or argument.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Arguments</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Arguments.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63" name="Google Shape;363;p33"/>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64" name="Google Shape;364;p33"/>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65" name="Google Shape;365;p33"/>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9975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610200">
                <a:tc>
                  <a:txBody>
                    <a:bodyPr/>
                    <a:lstStyle/>
                    <a:p>
                      <a:pPr indent="0" lvl="0" marL="0" rtl="0" algn="l">
                        <a:spcBef>
                          <a:spcPts val="0"/>
                        </a:spcBef>
                        <a:spcAft>
                          <a:spcPts val="0"/>
                        </a:spcAft>
                        <a:buNone/>
                      </a:pPr>
                      <a:r>
                        <a:rPr lang="en" sz="1200">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Evaluating Arguments focuses on determining if a claim is based in </a:t>
                      </a:r>
                      <a:r>
                        <a:rPr b="1" lang="en" sz="1200">
                          <a:solidFill>
                            <a:srgbClr val="E95C3D"/>
                          </a:solidFill>
                          <a:latin typeface="Inter"/>
                          <a:ea typeface="Inter"/>
                          <a:cs typeface="Inter"/>
                          <a:sym typeface="Inter"/>
                        </a:rPr>
                        <a:t>evidence</a:t>
                      </a:r>
                      <a:r>
                        <a:rPr b="1" lang="en" sz="1200">
                          <a:solidFill>
                            <a:srgbClr val="E95C3D"/>
                          </a:solidFill>
                          <a:latin typeface="Inter"/>
                          <a:ea typeface="Inter"/>
                          <a:cs typeface="Inter"/>
                          <a:sym typeface="Inter"/>
                        </a:rPr>
                        <a:t> or contains assumptions or unsupported inferences. </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66" name="Google Shape;366;p33"/>
          <p:cNvPicPr preferRelativeResize="0"/>
          <p:nvPr/>
        </p:nvPicPr>
        <p:blipFill>
          <a:blip r:embed="rId6">
            <a:alphaModFix/>
          </a:blip>
          <a:stretch>
            <a:fillRect/>
          </a:stretch>
        </p:blipFill>
        <p:spPr>
          <a:xfrm>
            <a:off x="2167025" y="1423825"/>
            <a:ext cx="615075" cy="615050"/>
          </a:xfrm>
          <a:prstGeom prst="rect">
            <a:avLst/>
          </a:prstGeom>
          <a:noFill/>
          <a:ln>
            <a:noFill/>
          </a:ln>
        </p:spPr>
      </p:pic>
      <p:pic>
        <p:nvPicPr>
          <p:cNvPr id="367" name="Google Shape;367;p33"/>
          <p:cNvPicPr preferRelativeResize="0"/>
          <p:nvPr/>
        </p:nvPicPr>
        <p:blipFill>
          <a:blip r:embed="rId6">
            <a:alphaModFix/>
          </a:blip>
          <a:stretch>
            <a:fillRect/>
          </a:stretch>
        </p:blipFill>
        <p:spPr>
          <a:xfrm>
            <a:off x="5142500" y="1423825"/>
            <a:ext cx="615075" cy="615050"/>
          </a:xfrm>
          <a:prstGeom prst="rect">
            <a:avLst/>
          </a:prstGeom>
          <a:noFill/>
          <a:ln>
            <a:noFill/>
          </a:ln>
        </p:spPr>
      </p:pic>
      <p:pic>
        <p:nvPicPr>
          <p:cNvPr id="368" name="Google Shape;368;p33"/>
          <p:cNvPicPr preferRelativeResize="0"/>
          <p:nvPr/>
        </p:nvPicPr>
        <p:blipFill rotWithShape="1">
          <a:blip r:embed="rId7">
            <a:alphaModFix/>
          </a:blip>
          <a:srcRect b="16035" l="2265" r="50931" t="3507"/>
          <a:stretch/>
        </p:blipFill>
        <p:spPr>
          <a:xfrm>
            <a:off x="4100175" y="6570500"/>
            <a:ext cx="2794877" cy="270258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72" name="Shape 372"/>
        <p:cNvGrpSpPr/>
        <p:nvPr/>
      </p:nvGrpSpPr>
      <p:grpSpPr>
        <a:xfrm>
          <a:off x="0" y="0"/>
          <a:ext cx="0" cy="0"/>
          <a:chOff x="0" y="0"/>
          <a:chExt cx="0" cy="0"/>
        </a:xfrm>
      </p:grpSpPr>
      <p:sp>
        <p:nvSpPr>
          <p:cNvPr id="373" name="Google Shape;373;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 (Exemplar)</a:t>
            </a:r>
            <a:endParaRPr sz="1900">
              <a:latin typeface="Halant"/>
              <a:ea typeface="Halant"/>
              <a:cs typeface="Halant"/>
              <a:sym typeface="Halant"/>
            </a:endParaRPr>
          </a:p>
        </p:txBody>
      </p:sp>
      <p:pic>
        <p:nvPicPr>
          <p:cNvPr id="374" name="Google Shape;374;p3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75" name="Google Shape;375;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76" name="Google Shape;376;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77" name="Google Shape;377;p34"/>
          <p:cNvSpPr txBox="1"/>
          <p:nvPr/>
        </p:nvSpPr>
        <p:spPr>
          <a:xfrm>
            <a:off x="453675" y="700650"/>
            <a:ext cx="6986400" cy="828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Quantitative Analysis</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icon shows a circle graph with four different components. One component is isolated showing that in quantitative analysis, data should be considered carefully.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Quantitative Analysis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Quantitative Analysis.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378" name="Google Shape;378;p34"/>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379" name="Google Shape;379;p34"/>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380" name="Google Shape;380;p34"/>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557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911075">
                <a:tc>
                  <a:txBody>
                    <a:bodyPr/>
                    <a:lstStyle/>
                    <a:p>
                      <a:pPr indent="0" lvl="0" marL="0" rtl="0" algn="l">
                        <a:spcBef>
                          <a:spcPts val="0"/>
                        </a:spcBef>
                        <a:spcAft>
                          <a:spcPts val="0"/>
                        </a:spcAft>
                        <a:buNone/>
                      </a:pPr>
                      <a:r>
                        <a:rPr lang="en" sz="1200">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Quantitative Analysis considers the way that collected data can improve the understanding of the past through </a:t>
                      </a:r>
                      <a:r>
                        <a:rPr b="1" lang="en" sz="1200">
                          <a:solidFill>
                            <a:srgbClr val="E95C3D"/>
                          </a:solidFill>
                          <a:latin typeface="Inter"/>
                          <a:ea typeface="Inter"/>
                          <a:cs typeface="Inter"/>
                          <a:sym typeface="Inter"/>
                        </a:rPr>
                        <a:t>patterns and consideration of limitations.</a:t>
                      </a:r>
                      <a:endParaRPr b="1" sz="1200">
                        <a:solidFill>
                          <a:srgbClr val="E95C3D"/>
                        </a:solidFill>
                        <a:latin typeface="Inter"/>
                        <a:ea typeface="Inter"/>
                        <a:cs typeface="Inter"/>
                        <a:sym typeface="Inter"/>
                      </a:endParaRPr>
                    </a:p>
                  </a:txBody>
                  <a:tcPr marT="91425" marB="91425" marR="91425" marL="91425"/>
                </a:tc>
                <a:tc hMerge="1"/>
              </a:tr>
            </a:tbl>
          </a:graphicData>
        </a:graphic>
      </p:graphicFrame>
      <p:pic>
        <p:nvPicPr>
          <p:cNvPr id="381" name="Google Shape;381;p34"/>
          <p:cNvPicPr preferRelativeResize="0"/>
          <p:nvPr/>
        </p:nvPicPr>
        <p:blipFill>
          <a:blip r:embed="rId6">
            <a:alphaModFix/>
          </a:blip>
          <a:stretch>
            <a:fillRect/>
          </a:stretch>
        </p:blipFill>
        <p:spPr>
          <a:xfrm>
            <a:off x="2161300" y="1422575"/>
            <a:ext cx="620800" cy="620800"/>
          </a:xfrm>
          <a:prstGeom prst="rect">
            <a:avLst/>
          </a:prstGeom>
          <a:noFill/>
          <a:ln>
            <a:noFill/>
          </a:ln>
        </p:spPr>
      </p:pic>
      <p:pic>
        <p:nvPicPr>
          <p:cNvPr id="382" name="Google Shape;382;p34"/>
          <p:cNvPicPr preferRelativeResize="0"/>
          <p:nvPr/>
        </p:nvPicPr>
        <p:blipFill>
          <a:blip r:embed="rId6">
            <a:alphaModFix/>
          </a:blip>
          <a:stretch>
            <a:fillRect/>
          </a:stretch>
        </p:blipFill>
        <p:spPr>
          <a:xfrm>
            <a:off x="5095000" y="1422575"/>
            <a:ext cx="620800" cy="620800"/>
          </a:xfrm>
          <a:prstGeom prst="rect">
            <a:avLst/>
          </a:prstGeom>
          <a:noFill/>
          <a:ln>
            <a:noFill/>
          </a:ln>
        </p:spPr>
      </p:pic>
      <p:pic>
        <p:nvPicPr>
          <p:cNvPr id="383" name="Google Shape;383;p34"/>
          <p:cNvPicPr preferRelativeResize="0"/>
          <p:nvPr/>
        </p:nvPicPr>
        <p:blipFill rotWithShape="1">
          <a:blip r:embed="rId7">
            <a:alphaModFix/>
          </a:blip>
          <a:srcRect b="15370" l="49997" r="5133" t="1813"/>
          <a:stretch/>
        </p:blipFill>
        <p:spPr>
          <a:xfrm>
            <a:off x="4133138" y="6271200"/>
            <a:ext cx="2851123" cy="29600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87" name="Google Shape;87;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8" name="Google Shape;8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5"/>
          <p:cNvSpPr txBox="1"/>
          <p:nvPr/>
        </p:nvSpPr>
        <p:spPr>
          <a:xfrm>
            <a:off x="453675" y="700650"/>
            <a:ext cx="6986400" cy="781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Continuity &amp; Change Over Time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Continuity and Change</a:t>
            </a:r>
            <a:r>
              <a:rPr lang="en" sz="1200">
                <a:solidFill>
                  <a:schemeClr val="dk1"/>
                </a:solidFill>
                <a:latin typeface="Inter"/>
                <a:ea typeface="Inter"/>
                <a:cs typeface="Inter"/>
                <a:sym typeface="Inter"/>
              </a:rPr>
              <a:t> over Time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Continuity and Change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over Time.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91" name="Google Shape;91;p15"/>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92" name="Google Shape;92;p15"/>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93" name="Google Shape;93;p15"/>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5392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6400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94" name="Google Shape;94;p15"/>
          <p:cNvPicPr preferRelativeResize="0"/>
          <p:nvPr/>
        </p:nvPicPr>
        <p:blipFill>
          <a:blip r:embed="rId6">
            <a:alphaModFix/>
          </a:blip>
          <a:stretch>
            <a:fillRect/>
          </a:stretch>
        </p:blipFill>
        <p:spPr>
          <a:xfrm>
            <a:off x="1880700" y="1432775"/>
            <a:ext cx="643700" cy="643700"/>
          </a:xfrm>
          <a:prstGeom prst="rect">
            <a:avLst/>
          </a:prstGeom>
          <a:noFill/>
          <a:ln>
            <a:noFill/>
          </a:ln>
        </p:spPr>
      </p:pic>
      <p:pic>
        <p:nvPicPr>
          <p:cNvPr id="95" name="Google Shape;95;p15"/>
          <p:cNvPicPr preferRelativeResize="0"/>
          <p:nvPr/>
        </p:nvPicPr>
        <p:blipFill>
          <a:blip r:embed="rId6">
            <a:alphaModFix/>
          </a:blip>
          <a:stretch>
            <a:fillRect/>
          </a:stretch>
        </p:blipFill>
        <p:spPr>
          <a:xfrm>
            <a:off x="5376725" y="1432775"/>
            <a:ext cx="643700" cy="643700"/>
          </a:xfrm>
          <a:prstGeom prst="rect">
            <a:avLst/>
          </a:prstGeom>
          <a:noFill/>
          <a:ln>
            <a:noFill/>
          </a:ln>
        </p:spPr>
      </p:pic>
      <p:pic>
        <p:nvPicPr>
          <p:cNvPr id="96" name="Google Shape;96;p15"/>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02" name="Google Shape;102;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3" name="Google Shape;10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16"/>
          <p:cNvSpPr txBox="1"/>
          <p:nvPr/>
        </p:nvSpPr>
        <p:spPr>
          <a:xfrm>
            <a:off x="453675" y="700650"/>
            <a:ext cx="6986400" cy="803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Significance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Significance</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Significance.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06" name="Google Shape;106;p16"/>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07" name="Google Shape;107;p1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08" name="Google Shape;108;p16"/>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68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3072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and exploring the reasons why historical people, places, events, or ideas are worth remembering; that is, their historical significance.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09" name="Google Shape;109;p16"/>
          <p:cNvPicPr preferRelativeResize="0"/>
          <p:nvPr/>
        </p:nvPicPr>
        <p:blipFill>
          <a:blip r:embed="rId6">
            <a:alphaModFix/>
          </a:blip>
          <a:stretch>
            <a:fillRect/>
          </a:stretch>
        </p:blipFill>
        <p:spPr>
          <a:xfrm>
            <a:off x="2088125" y="1437400"/>
            <a:ext cx="612975" cy="612975"/>
          </a:xfrm>
          <a:prstGeom prst="rect">
            <a:avLst/>
          </a:prstGeom>
          <a:noFill/>
          <a:ln>
            <a:noFill/>
          </a:ln>
        </p:spPr>
      </p:pic>
      <p:pic>
        <p:nvPicPr>
          <p:cNvPr id="110" name="Google Shape;110;p16"/>
          <p:cNvPicPr preferRelativeResize="0"/>
          <p:nvPr/>
        </p:nvPicPr>
        <p:blipFill>
          <a:blip r:embed="rId6">
            <a:alphaModFix/>
          </a:blip>
          <a:stretch>
            <a:fillRect/>
          </a:stretch>
        </p:blipFill>
        <p:spPr>
          <a:xfrm>
            <a:off x="5159525" y="1437400"/>
            <a:ext cx="612975" cy="612975"/>
          </a:xfrm>
          <a:prstGeom prst="rect">
            <a:avLst/>
          </a:prstGeom>
          <a:noFill/>
          <a:ln>
            <a:noFill/>
          </a:ln>
        </p:spPr>
      </p:pic>
      <p:pic>
        <p:nvPicPr>
          <p:cNvPr id="111" name="Google Shape;111;p16"/>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17" name="Google Shape;117;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8" name="Google Shape;11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9" name="Google Shape;11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0" name="Google Shape;120;p17"/>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Contextualization &amp; Sourcing</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Contextualization and Sourcing</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Contextualization and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Sourcing. However, you can only use six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words (no more, no less), but it does not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to be 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21" name="Google Shape;121;p17"/>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22" name="Google Shape;122;p1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23" name="Google Shape;123;p17"/>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24" name="Google Shape;124;p17"/>
          <p:cNvPicPr preferRelativeResize="0"/>
          <p:nvPr/>
        </p:nvPicPr>
        <p:blipFill>
          <a:blip r:embed="rId6">
            <a:alphaModFix/>
          </a:blip>
          <a:stretch>
            <a:fillRect/>
          </a:stretch>
        </p:blipFill>
        <p:spPr>
          <a:xfrm>
            <a:off x="1977825" y="1436775"/>
            <a:ext cx="636525" cy="636525"/>
          </a:xfrm>
          <a:prstGeom prst="rect">
            <a:avLst/>
          </a:prstGeom>
          <a:noFill/>
          <a:ln>
            <a:noFill/>
          </a:ln>
        </p:spPr>
      </p:pic>
      <p:pic>
        <p:nvPicPr>
          <p:cNvPr id="125" name="Google Shape;125;p17"/>
          <p:cNvPicPr preferRelativeResize="0"/>
          <p:nvPr/>
        </p:nvPicPr>
        <p:blipFill>
          <a:blip r:embed="rId6">
            <a:alphaModFix/>
          </a:blip>
          <a:stretch>
            <a:fillRect/>
          </a:stretch>
        </p:blipFill>
        <p:spPr>
          <a:xfrm>
            <a:off x="5309050" y="1436775"/>
            <a:ext cx="636525" cy="636525"/>
          </a:xfrm>
          <a:prstGeom prst="rect">
            <a:avLst/>
          </a:prstGeom>
          <a:noFill/>
          <a:ln>
            <a:noFill/>
          </a:ln>
        </p:spPr>
      </p:pic>
      <p:pic>
        <p:nvPicPr>
          <p:cNvPr id="126" name="Google Shape;126;p17"/>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32" name="Google Shape;132;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33" name="Google Shape;13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18"/>
          <p:cNvSpPr txBox="1"/>
          <p:nvPr/>
        </p:nvSpPr>
        <p:spPr>
          <a:xfrm>
            <a:off x="453675" y="700650"/>
            <a:ext cx="6986400" cy="781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Comparison</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Comparison from Thinking Na</a:t>
            </a:r>
            <a:r>
              <a:rPr lang="en" sz="1200">
                <a:solidFill>
                  <a:schemeClr val="dk1"/>
                </a:solidFill>
                <a:latin typeface="Inter"/>
                <a:ea typeface="Inter"/>
                <a:cs typeface="Inter"/>
                <a:sym typeface="Inter"/>
              </a:rPr>
              <a:t>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Skill of Comparison. However, you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36" name="Google Shape;136;p18"/>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37" name="Google Shape;137;p1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38" name="Google Shape;138;p18"/>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182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172550">
                <a:tc>
                  <a:txBody>
                    <a:bodyPr/>
                    <a:lstStyle/>
                    <a:p>
                      <a:pPr indent="0" lvl="0" marL="0" rtl="0" algn="l">
                        <a:spcBef>
                          <a:spcPts val="0"/>
                        </a:spcBef>
                        <a:spcAft>
                          <a:spcPts val="0"/>
                        </a:spcAft>
                        <a:buNone/>
                      </a:pPr>
                      <a:r>
                        <a:rPr lang="en" sz="1200">
                          <a:latin typeface="Inter"/>
                          <a:ea typeface="Inter"/>
                          <a:cs typeface="Inter"/>
                          <a:sym typeface="Inter"/>
                        </a:rPr>
                        <a:t>Thinking historically means identifying both the similarities and the differences between the people, places, events, and ideas studied in history.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39" name="Google Shape;139;p18"/>
          <p:cNvPicPr preferRelativeResize="0"/>
          <p:nvPr/>
        </p:nvPicPr>
        <p:blipFill>
          <a:blip r:embed="rId6">
            <a:alphaModFix/>
          </a:blip>
          <a:stretch>
            <a:fillRect/>
          </a:stretch>
        </p:blipFill>
        <p:spPr>
          <a:xfrm>
            <a:off x="2172775" y="1465525"/>
            <a:ext cx="609325" cy="609325"/>
          </a:xfrm>
          <a:prstGeom prst="rect">
            <a:avLst/>
          </a:prstGeom>
          <a:noFill/>
          <a:ln>
            <a:noFill/>
          </a:ln>
        </p:spPr>
      </p:pic>
      <p:pic>
        <p:nvPicPr>
          <p:cNvPr id="140" name="Google Shape;140;p18"/>
          <p:cNvPicPr preferRelativeResize="0"/>
          <p:nvPr/>
        </p:nvPicPr>
        <p:blipFill>
          <a:blip r:embed="rId6">
            <a:alphaModFix/>
          </a:blip>
          <a:stretch>
            <a:fillRect/>
          </a:stretch>
        </p:blipFill>
        <p:spPr>
          <a:xfrm>
            <a:off x="5205625" y="1465525"/>
            <a:ext cx="609325" cy="609325"/>
          </a:xfrm>
          <a:prstGeom prst="rect">
            <a:avLst/>
          </a:prstGeom>
          <a:noFill/>
          <a:ln>
            <a:noFill/>
          </a:ln>
        </p:spPr>
      </p:pic>
      <p:pic>
        <p:nvPicPr>
          <p:cNvPr id="141" name="Google Shape;141;p18"/>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47" name="Google Shape;147;p1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8" name="Google Shape;14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19"/>
          <p:cNvSpPr txBox="1"/>
          <p:nvPr/>
        </p:nvSpPr>
        <p:spPr>
          <a:xfrm>
            <a:off x="453675" y="700650"/>
            <a:ext cx="6986400" cy="803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Evaluating Evidence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Evaluating Evidenc</a:t>
            </a:r>
            <a:r>
              <a:rPr lang="en" sz="1200">
                <a:solidFill>
                  <a:schemeClr val="dk1"/>
                </a:solidFill>
                <a:latin typeface="Inter"/>
                <a:ea typeface="Inter"/>
                <a:cs typeface="Inter"/>
                <a:sym typeface="Inter"/>
              </a:rPr>
              <a:t>e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Evaluating Evidence.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51" name="Google Shape;151;p19"/>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52" name="Google Shape;152;p1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53" name="Google Shape;153;p19"/>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74300">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4734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54" name="Google Shape;154;p19"/>
          <p:cNvPicPr preferRelativeResize="0"/>
          <p:nvPr/>
        </p:nvPicPr>
        <p:blipFill>
          <a:blip r:embed="rId6">
            <a:alphaModFix/>
          </a:blip>
          <a:stretch>
            <a:fillRect/>
          </a:stretch>
        </p:blipFill>
        <p:spPr>
          <a:xfrm>
            <a:off x="2146125" y="1421150"/>
            <a:ext cx="629200" cy="629200"/>
          </a:xfrm>
          <a:prstGeom prst="rect">
            <a:avLst/>
          </a:prstGeom>
          <a:noFill/>
          <a:ln>
            <a:noFill/>
          </a:ln>
        </p:spPr>
      </p:pic>
      <p:pic>
        <p:nvPicPr>
          <p:cNvPr id="155" name="Google Shape;155;p19"/>
          <p:cNvPicPr preferRelativeResize="0"/>
          <p:nvPr/>
        </p:nvPicPr>
        <p:blipFill>
          <a:blip r:embed="rId6">
            <a:alphaModFix/>
          </a:blip>
          <a:stretch>
            <a:fillRect/>
          </a:stretch>
        </p:blipFill>
        <p:spPr>
          <a:xfrm>
            <a:off x="5137225" y="1421150"/>
            <a:ext cx="629200" cy="629200"/>
          </a:xfrm>
          <a:prstGeom prst="rect">
            <a:avLst/>
          </a:prstGeom>
          <a:noFill/>
          <a:ln>
            <a:noFill/>
          </a:ln>
        </p:spPr>
      </p:pic>
      <p:pic>
        <p:nvPicPr>
          <p:cNvPr id="156" name="Google Shape;156;p19"/>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62" name="Google Shape;162;p2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3" name="Google Shape;16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20"/>
          <p:cNvSpPr txBox="1"/>
          <p:nvPr/>
        </p:nvSpPr>
        <p:spPr>
          <a:xfrm>
            <a:off x="453675" y="700650"/>
            <a:ext cx="6986400" cy="825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Empathy</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Historical Empathy</a:t>
            </a:r>
            <a:r>
              <a:rPr lang="en" sz="1200">
                <a:solidFill>
                  <a:schemeClr val="dk1"/>
                </a:solidFill>
                <a:latin typeface="Inter"/>
                <a:ea typeface="Inter"/>
                <a:cs typeface="Inter"/>
                <a:sym typeface="Inter"/>
              </a:rPr>
              <a:t> 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Thinking Skill of Historical Empathy.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However, you can only use six words (no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more, no less), but it does not have to be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grammatically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66" name="Google Shape;166;p20"/>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67" name="Google Shape;167;p20"/>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68" name="Google Shape;168;p20"/>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2895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555475">
                <a:tc>
                  <a:txBody>
                    <a:bodyPr/>
                    <a:lstStyle/>
                    <a:p>
                      <a:pPr indent="0" lvl="0" marL="0" rtl="0" algn="l">
                        <a:spcBef>
                          <a:spcPts val="0"/>
                        </a:spcBef>
                        <a:spcAft>
                          <a:spcPts val="0"/>
                        </a:spcAft>
                        <a:buNone/>
                      </a:pPr>
                      <a:r>
                        <a:rPr lang="en" sz="1200">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69" name="Google Shape;169;p20"/>
          <p:cNvPicPr preferRelativeResize="0"/>
          <p:nvPr/>
        </p:nvPicPr>
        <p:blipFill>
          <a:blip r:embed="rId6">
            <a:alphaModFix/>
          </a:blip>
          <a:stretch>
            <a:fillRect/>
          </a:stretch>
        </p:blipFill>
        <p:spPr>
          <a:xfrm>
            <a:off x="2149819" y="1412856"/>
            <a:ext cx="632275" cy="632275"/>
          </a:xfrm>
          <a:prstGeom prst="rect">
            <a:avLst/>
          </a:prstGeom>
          <a:noFill/>
          <a:ln>
            <a:noFill/>
          </a:ln>
        </p:spPr>
      </p:pic>
      <p:pic>
        <p:nvPicPr>
          <p:cNvPr id="170" name="Google Shape;170;p20"/>
          <p:cNvPicPr preferRelativeResize="0"/>
          <p:nvPr/>
        </p:nvPicPr>
        <p:blipFill>
          <a:blip r:embed="rId6">
            <a:alphaModFix/>
          </a:blip>
          <a:stretch>
            <a:fillRect/>
          </a:stretch>
        </p:blipFill>
        <p:spPr>
          <a:xfrm>
            <a:off x="5102344" y="1412856"/>
            <a:ext cx="632275" cy="632275"/>
          </a:xfrm>
          <a:prstGeom prst="rect">
            <a:avLst/>
          </a:prstGeom>
          <a:noFill/>
          <a:ln>
            <a:noFill/>
          </a:ln>
        </p:spPr>
      </p:pic>
      <p:pic>
        <p:nvPicPr>
          <p:cNvPr id="171" name="Google Shape;171;p20"/>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Historical Thinking?</a:t>
            </a:r>
            <a:endParaRPr sz="1900">
              <a:latin typeface="Halant"/>
              <a:ea typeface="Halant"/>
              <a:cs typeface="Halant"/>
              <a:sym typeface="Halant"/>
            </a:endParaRPr>
          </a:p>
        </p:txBody>
      </p:sp>
      <p:pic>
        <p:nvPicPr>
          <p:cNvPr id="177" name="Google Shape;177;p2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8" name="Google Shape;178;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9" name="Google Shape;179;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0" name="Google Shape;180;p21"/>
          <p:cNvSpPr txBox="1"/>
          <p:nvPr/>
        </p:nvSpPr>
        <p:spPr>
          <a:xfrm>
            <a:off x="453675" y="700650"/>
            <a:ext cx="6986400" cy="846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definition of the Historical Thinking Skill. Then, write the definition in your own words. Then continue through the worksheet by watching the video and answering the questions.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Historical Thinking Skill: </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Perspective</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0" lvl="0" marL="0" rtl="0" algn="ctr">
              <a:spcBef>
                <a:spcPts val="0"/>
              </a:spcBef>
              <a:spcAft>
                <a:spcPts val="0"/>
              </a:spcAft>
              <a:buNone/>
            </a:pPr>
            <a:r>
              <a:t/>
            </a:r>
            <a:endParaRPr b="1">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Looking at the icon, how does is portray the thinking skill?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on Perspective </a:t>
            </a:r>
            <a:r>
              <a:rPr lang="en" sz="1200">
                <a:solidFill>
                  <a:schemeClr val="dk1"/>
                </a:solidFill>
                <a:latin typeface="Inter"/>
                <a:ea typeface="Inter"/>
                <a:cs typeface="Inter"/>
                <a:sym typeface="Inter"/>
              </a:rPr>
              <a:t>from Thinking Nation’s Executive Director, Zachary Coté.</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1</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Question 2</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 it in Six:” Explain the Historical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Skill of Perspective. However, you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can only use six words (no more, no less),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does not have to be grammatically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correct.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a:latin typeface="Halant"/>
              <a:ea typeface="Halant"/>
              <a:cs typeface="Halant"/>
              <a:sym typeface="Halant"/>
            </a:endParaRPr>
          </a:p>
        </p:txBody>
      </p:sp>
      <p:pic>
        <p:nvPicPr>
          <p:cNvPr id="181" name="Google Shape;181;p21"/>
          <p:cNvPicPr preferRelativeResize="0"/>
          <p:nvPr/>
        </p:nvPicPr>
        <p:blipFill>
          <a:blip r:embed="rId5">
            <a:alphaModFix/>
          </a:blip>
          <a:stretch>
            <a:fillRect/>
          </a:stretch>
        </p:blipFill>
        <p:spPr>
          <a:xfrm>
            <a:off x="226481" y="76722"/>
            <a:ext cx="816414" cy="338543"/>
          </a:xfrm>
          <a:prstGeom prst="rect">
            <a:avLst/>
          </a:prstGeom>
          <a:noFill/>
          <a:ln>
            <a:noFill/>
          </a:ln>
        </p:spPr>
      </p:pic>
      <p:sp>
        <p:nvSpPr>
          <p:cNvPr id="182" name="Google Shape;182;p21"/>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graphicFrame>
        <p:nvGraphicFramePr>
          <p:cNvPr id="183" name="Google Shape;183;p21"/>
          <p:cNvGraphicFramePr/>
          <p:nvPr/>
        </p:nvGraphicFramePr>
        <p:xfrm>
          <a:off x="836325" y="2173750"/>
          <a:ext cx="3000000" cy="3000000"/>
        </p:xfrm>
        <a:graphic>
          <a:graphicData uri="http://schemas.openxmlformats.org/drawingml/2006/table">
            <a:tbl>
              <a:tblPr>
                <a:noFill/>
                <a:tableStyleId>{6894FB84-5495-4280-81C0-AA667709DA44}</a:tableStyleId>
              </a:tblPr>
              <a:tblGrid>
                <a:gridCol w="3110550"/>
                <a:gridCol w="1036850"/>
                <a:gridCol w="2073700"/>
              </a:tblGrid>
              <a:tr h="322675">
                <a:tc>
                  <a:txBody>
                    <a:bodyPr/>
                    <a:lstStyle/>
                    <a:p>
                      <a:pPr indent="0" lvl="0" marL="0" rtl="0" algn="ctr">
                        <a:spcBef>
                          <a:spcPts val="0"/>
                        </a:spcBef>
                        <a:spcAft>
                          <a:spcPts val="0"/>
                        </a:spcAft>
                        <a:buNone/>
                      </a:pPr>
                      <a:r>
                        <a:rPr b="1" lang="en" sz="1200">
                          <a:latin typeface="Inter"/>
                          <a:ea typeface="Inter"/>
                          <a:cs typeface="Inter"/>
                          <a:sym typeface="Inter"/>
                        </a:rPr>
                        <a:t>Definition</a:t>
                      </a:r>
                      <a:endParaRPr b="1" sz="1200">
                        <a:latin typeface="Inter"/>
                        <a:ea typeface="Inter"/>
                        <a:cs typeface="Inter"/>
                        <a:sym typeface="Inter"/>
                      </a:endParaRPr>
                    </a:p>
                  </a:txBody>
                  <a:tcPr marT="91425" marB="91425" marR="91425" marL="91425"/>
                </a:tc>
                <a:tc gridSpan="2">
                  <a:txBody>
                    <a:bodyPr/>
                    <a:lstStyle/>
                    <a:p>
                      <a:pPr indent="0" lvl="0" marL="0" rtl="0" algn="ctr">
                        <a:spcBef>
                          <a:spcPts val="0"/>
                        </a:spcBef>
                        <a:spcAft>
                          <a:spcPts val="0"/>
                        </a:spcAft>
                        <a:buNone/>
                      </a:pPr>
                      <a:r>
                        <a:rPr b="1" lang="en" sz="1200">
                          <a:latin typeface="Inter"/>
                          <a:ea typeface="Inter"/>
                          <a:cs typeface="Inter"/>
                          <a:sym typeface="Inter"/>
                        </a:rPr>
                        <a:t>Explain in Your Own Words</a:t>
                      </a:r>
                      <a:endParaRPr b="1" sz="1200">
                        <a:latin typeface="Inter"/>
                        <a:ea typeface="Inter"/>
                        <a:cs typeface="Inter"/>
                        <a:sym typeface="Inter"/>
                      </a:endParaRPr>
                    </a:p>
                  </a:txBody>
                  <a:tcPr marT="91425" marB="91425" marR="91425" marL="91425"/>
                </a:tc>
                <a:tc hMerge="1"/>
              </a:tr>
              <a:tr h="1733300">
                <a:tc>
                  <a:txBody>
                    <a:bodyPr/>
                    <a:lstStyle/>
                    <a:p>
                      <a:pPr indent="0" lvl="0" marL="0" rtl="0" algn="l">
                        <a:spcBef>
                          <a:spcPts val="0"/>
                        </a:spcBef>
                        <a:spcAft>
                          <a:spcPts val="0"/>
                        </a:spcAft>
                        <a:buNone/>
                      </a:pPr>
                      <a:r>
                        <a:rPr lang="en" sz="12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bl>
          </a:graphicData>
        </a:graphic>
      </p:graphicFrame>
      <p:pic>
        <p:nvPicPr>
          <p:cNvPr id="184" name="Google Shape;184;p21"/>
          <p:cNvPicPr preferRelativeResize="0"/>
          <p:nvPr/>
        </p:nvPicPr>
        <p:blipFill>
          <a:blip r:embed="rId6">
            <a:alphaModFix/>
          </a:blip>
          <a:stretch>
            <a:fillRect/>
          </a:stretch>
        </p:blipFill>
        <p:spPr>
          <a:xfrm>
            <a:off x="2161300" y="1419593"/>
            <a:ext cx="620800" cy="620800"/>
          </a:xfrm>
          <a:prstGeom prst="rect">
            <a:avLst/>
          </a:prstGeom>
          <a:noFill/>
          <a:ln>
            <a:noFill/>
          </a:ln>
        </p:spPr>
      </p:pic>
      <p:pic>
        <p:nvPicPr>
          <p:cNvPr id="185" name="Google Shape;185;p21"/>
          <p:cNvPicPr preferRelativeResize="0"/>
          <p:nvPr/>
        </p:nvPicPr>
        <p:blipFill>
          <a:blip r:embed="rId6">
            <a:alphaModFix/>
          </a:blip>
          <a:stretch>
            <a:fillRect/>
          </a:stretch>
        </p:blipFill>
        <p:spPr>
          <a:xfrm>
            <a:off x="5145025" y="1419593"/>
            <a:ext cx="620800" cy="620800"/>
          </a:xfrm>
          <a:prstGeom prst="rect">
            <a:avLst/>
          </a:prstGeom>
          <a:noFill/>
          <a:ln>
            <a:noFill/>
          </a:ln>
        </p:spPr>
      </p:pic>
      <p:pic>
        <p:nvPicPr>
          <p:cNvPr id="186" name="Google Shape;186;p21"/>
          <p:cNvPicPr preferRelativeResize="0"/>
          <p:nvPr/>
        </p:nvPicPr>
        <p:blipFill rotWithShape="1">
          <a:blip r:embed="rId7">
            <a:alphaModFix/>
          </a:blip>
          <a:srcRect b="0" l="3067" r="43313" t="0"/>
          <a:stretch/>
        </p:blipFill>
        <p:spPr>
          <a:xfrm>
            <a:off x="4224712" y="6719217"/>
            <a:ext cx="2456352" cy="257683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